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mp4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60" r:id="rId2"/>
    <p:sldId id="261" r:id="rId3"/>
    <p:sldId id="394" r:id="rId4"/>
    <p:sldId id="395" r:id="rId5"/>
    <p:sldId id="396" r:id="rId6"/>
    <p:sldId id="397" r:id="rId7"/>
    <p:sldId id="399" r:id="rId8"/>
    <p:sldId id="400" r:id="rId9"/>
    <p:sldId id="401" r:id="rId10"/>
    <p:sldId id="398" r:id="rId11"/>
    <p:sldId id="379" r:id="rId12"/>
    <p:sldId id="380" r:id="rId13"/>
    <p:sldId id="381" r:id="rId14"/>
    <p:sldId id="382" r:id="rId15"/>
    <p:sldId id="383" r:id="rId16"/>
    <p:sldId id="384" r:id="rId17"/>
    <p:sldId id="385" r:id="rId18"/>
    <p:sldId id="386" r:id="rId19"/>
    <p:sldId id="387" r:id="rId20"/>
    <p:sldId id="333" r:id="rId21"/>
    <p:sldId id="334" r:id="rId22"/>
    <p:sldId id="335" r:id="rId23"/>
    <p:sldId id="336" r:id="rId24"/>
    <p:sldId id="337" r:id="rId25"/>
    <p:sldId id="340" r:id="rId26"/>
    <p:sldId id="341" r:id="rId27"/>
    <p:sldId id="342" r:id="rId28"/>
    <p:sldId id="343" r:id="rId29"/>
    <p:sldId id="344" r:id="rId30"/>
    <p:sldId id="355" r:id="rId31"/>
    <p:sldId id="388" r:id="rId32"/>
    <p:sldId id="356" r:id="rId33"/>
    <p:sldId id="357" r:id="rId34"/>
    <p:sldId id="358" r:id="rId35"/>
    <p:sldId id="359" r:id="rId36"/>
    <p:sldId id="360" r:id="rId37"/>
    <p:sldId id="361" r:id="rId38"/>
    <p:sldId id="362" r:id="rId39"/>
    <p:sldId id="363" r:id="rId40"/>
    <p:sldId id="364" r:id="rId41"/>
    <p:sldId id="365" r:id="rId42"/>
    <p:sldId id="366" r:id="rId43"/>
    <p:sldId id="367" r:id="rId44"/>
    <p:sldId id="368" r:id="rId45"/>
    <p:sldId id="369" r:id="rId46"/>
    <p:sldId id="370" r:id="rId47"/>
    <p:sldId id="393" r:id="rId48"/>
    <p:sldId id="329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Full" cryptAlgorithmClass="hash" cryptAlgorithmType="typeAny" cryptAlgorithmSid="4" spinCount="100000" saltData="FGvY6vCvCSfpbv+iObjckA==" hashData="KXDgrvc/PCSOI+QZGdsTUtBVCD0="/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CFC"/>
    <a:srgbClr val="DFF3F7"/>
    <a:srgbClr val="E40524"/>
    <a:srgbClr val="34495E"/>
    <a:srgbClr val="F5FDFD"/>
    <a:srgbClr val="E7F2FF"/>
    <a:srgbClr val="FF6702"/>
    <a:srgbClr val="D6B580"/>
    <a:srgbClr val="F8ED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36" autoAdjust="0"/>
    <p:restoredTop sz="94853"/>
  </p:normalViewPr>
  <p:slideViewPr>
    <p:cSldViewPr>
      <p:cViewPr varScale="1">
        <p:scale>
          <a:sx n="83" d="100"/>
          <a:sy n="83" d="100"/>
        </p:scale>
        <p:origin x="62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10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74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handoutMaster" Target="handoutMasters/handoutMaster1.xml"/><Relationship Id="rId52" Type="http://schemas.openxmlformats.org/officeDocument/2006/relationships/commentAuthors" Target="commentAuthors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CB0D8E-838E-4283-B286-E896AD2974B5}" type="datetimeFigureOut">
              <a:rPr lang="en-IN" smtClean="0"/>
              <a:t>17/07/17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A2F12-AA09-4250-9B31-F34D1678D2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32197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EC9C6-1CE4-4880-838A-FB85AC35DCB4}" type="datetimeFigureOut">
              <a:rPr lang="en-US" smtClean="0"/>
              <a:pPr/>
              <a:t>7/17/17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7A3D7D-4DD0-4519-9573-665089B668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36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915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454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44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47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292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106363"/>
            <a:ext cx="8763000" cy="808037"/>
          </a:xfrm>
        </p:spPr>
        <p:txBody>
          <a:bodyPr/>
          <a:lstStyle>
            <a:lvl1pPr algn="l">
              <a:defRPr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990600"/>
            <a:ext cx="8763000" cy="5334000"/>
          </a:xfrm>
        </p:spPr>
        <p:txBody>
          <a:bodyPr>
            <a:normAutofit/>
          </a:bodyPr>
          <a:lstStyle>
            <a:lvl1pPr marL="342900" indent="-342900">
              <a:lnSpc>
                <a:spcPct val="114000"/>
              </a:lnSpc>
              <a:buClrTx/>
              <a:buFont typeface="Wingdings" charset="2"/>
              <a:buChar char="§"/>
              <a:defRPr sz="24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lnSpc>
                <a:spcPct val="114000"/>
              </a:lnSpc>
              <a:buClrTx/>
              <a:buFont typeface="ZapfDingbatsITC" charset="0"/>
              <a:buChar char="✔"/>
              <a:defRPr sz="20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lnSpc>
                <a:spcPct val="114000"/>
              </a:lnSpc>
              <a:buClrTx/>
              <a:buFont typeface="Wingdings" charset="2"/>
              <a:buChar char="§"/>
              <a:defRPr sz="18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lnSpc>
                <a:spcPct val="114000"/>
              </a:lnSpc>
              <a:buClrTx/>
              <a:buFont typeface="Wingdings" charset="2"/>
              <a:buChar char="§"/>
              <a:defRPr sz="16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lnSpc>
                <a:spcPct val="114000"/>
              </a:lnSpc>
              <a:buClrTx/>
              <a:buFont typeface="Wingdings" charset="2"/>
              <a:buChar char="§"/>
              <a:defRPr sz="16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ktangel 11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>
              <a:defRPr/>
            </a:pPr>
            <a:endParaRPr lang="da-DK" sz="1800" noProof="1">
              <a:solidFill>
                <a:srgbClr val="FFFFFF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90500" y="914400"/>
            <a:ext cx="8763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04251682"/>
              </p:ext>
            </p:extLst>
          </p:nvPr>
        </p:nvGraphicFramePr>
        <p:xfrm>
          <a:off x="0" y="6477000"/>
          <a:ext cx="9144000" cy="3919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48200"/>
                <a:gridCol w="609600"/>
                <a:gridCol w="3886200"/>
              </a:tblGrid>
              <a:tr h="3919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 smtClean="0">
                          <a:solidFill>
                            <a:schemeClr val="bg1"/>
                          </a:solidFill>
                          <a:latin typeface="+mn-lt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Unit: 1 – </a:t>
                      </a:r>
                      <a:r>
                        <a:rPr lang="en-IN" sz="1400" b="1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 Mobile Computing and Wireless Communication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a-DK" sz="1400" b="1" kern="1200" noProof="1" smtClean="0">
                        <a:solidFill>
                          <a:schemeClr val="bg1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b="1" kern="1200" noProof="1" smtClean="0">
                          <a:solidFill>
                            <a:schemeClr val="bg1"/>
                          </a:solidFill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Darshan Institute of Engineering &amp; Technology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 userDrawn="1"/>
        </p:nvSpPr>
        <p:spPr>
          <a:xfrm>
            <a:off x="4724400" y="6513611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879C56B-9442-4A46-A8E3-D0BE8591F40A}" type="slidenum">
              <a:rPr lang="en-US" sz="1400" b="1" smtClean="0">
                <a:solidFill>
                  <a:schemeClr val="bg1"/>
                </a:solidFill>
              </a:rPr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00" y="215182"/>
            <a:ext cx="8758800" cy="8064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600" y="1143000"/>
            <a:ext cx="4303200" cy="5181600"/>
          </a:xfrm>
        </p:spPr>
        <p:txBody>
          <a:bodyPr/>
          <a:lstStyle>
            <a:lvl1pPr marL="342900" indent="-342900">
              <a:buFont typeface="Wingdings" charset="2"/>
              <a:buChar char="§"/>
              <a:defRPr sz="2400"/>
            </a:lvl1pPr>
            <a:lvl2pPr marL="742950" indent="-285750">
              <a:buFont typeface="ZapfDingbatsITC" charset="0"/>
              <a:buChar char="✔"/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303200" cy="5181600"/>
          </a:xfrm>
        </p:spPr>
        <p:txBody>
          <a:bodyPr/>
          <a:lstStyle>
            <a:lvl1pPr marL="342900" indent="-342900">
              <a:buFont typeface="Wingdings" charset="2"/>
              <a:buChar char="§"/>
              <a:defRPr sz="2400"/>
            </a:lvl1pPr>
            <a:lvl2pPr marL="742950" indent="-285750">
              <a:buFont typeface="ZapfDingbatsITC" charset="0"/>
              <a:buChar char="✔"/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ktangel 11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>
              <a:defRPr/>
            </a:pPr>
            <a:endParaRPr lang="da-DK" sz="1800" noProof="1">
              <a:solidFill>
                <a:srgbClr val="FFFFFF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58599667"/>
              </p:ext>
            </p:extLst>
          </p:nvPr>
        </p:nvGraphicFramePr>
        <p:xfrm>
          <a:off x="0" y="6477000"/>
          <a:ext cx="9144000" cy="3919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0"/>
                <a:gridCol w="4572000"/>
              </a:tblGrid>
              <a:tr h="3919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 smtClean="0">
                          <a:solidFill>
                            <a:schemeClr val="bg1"/>
                          </a:solidFill>
                          <a:latin typeface="+mn-lt"/>
                          <a:ea typeface="Open Sans Semibold" panose="020B0706030804020204" pitchFamily="34" charset="0"/>
                          <a:cs typeface="Open Sans Semibold" panose="020B0706030804020204" pitchFamily="34" charset="0"/>
                        </a:rPr>
                        <a:t>Unit: 1 – Mobile Computing and Wireless Communication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b="1" kern="1200" noProof="1" smtClean="0">
                          <a:solidFill>
                            <a:schemeClr val="bg1"/>
                          </a:solidFill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Darshan Institute of Engineering &amp; Technology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10" name="Straight Connector 9"/>
          <p:cNvCxnSpPr/>
          <p:nvPr userDrawn="1"/>
        </p:nvCxnSpPr>
        <p:spPr>
          <a:xfrm>
            <a:off x="190500" y="914400"/>
            <a:ext cx="8763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4724400" y="6513611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879C56B-9442-4A46-A8E3-D0BE8591F40A}" type="slidenum">
              <a:rPr lang="en-US" sz="1400" b="1" smtClean="0">
                <a:solidFill>
                  <a:schemeClr val="bg1"/>
                </a:solidFill>
              </a:rPr>
              <a:t>‹#›</a:t>
            </a:fld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microsoft.com/office/2007/relationships/hdphoto" Target="../media/hdphoto1.wdp"/><Relationship Id="rId5" Type="http://schemas.openxmlformats.org/officeDocument/2006/relationships/image" Target="../media/image22.png"/><Relationship Id="rId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gi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4495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4724400"/>
            <a:ext cx="8153400" cy="1676400"/>
          </a:xfrm>
        </p:spPr>
        <p:txBody>
          <a:bodyPr>
            <a:noAutofit/>
          </a:bodyPr>
          <a:lstStyle/>
          <a:p>
            <a:pPr algn="l">
              <a:spcBef>
                <a:spcPts val="0"/>
              </a:spcBef>
            </a:pP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rPr>
              <a:t>Prof. </a:t>
            </a:r>
            <a:r>
              <a:rPr lang="en-US" sz="4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rPr>
              <a:t>Maulik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en-US" sz="4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rPr>
              <a:t>Trivedi</a:t>
            </a:r>
            <a:endParaRPr lang="en-US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IN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ontAwesome"/>
              </a:rPr>
              <a:t>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9998265805</a:t>
            </a:r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I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ontAwesome" pitchFamily="2" charset="0"/>
              </a:rPr>
              <a:t></a:t>
            </a:r>
            <a:r>
              <a:rPr lang="en-I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maulik.trivedi@darshan.ac.in</a:t>
            </a:r>
          </a:p>
        </p:txBody>
      </p:sp>
      <p:sp>
        <p:nvSpPr>
          <p:cNvPr id="4" name="Rektangel 11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>
              <a:defRPr/>
            </a:pPr>
            <a:endParaRPr lang="da-DK" noProof="1">
              <a:solidFill>
                <a:srgbClr val="FFFFFF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98" y="3857223"/>
            <a:ext cx="9102143" cy="609600"/>
          </a:xfrm>
        </p:spPr>
        <p:txBody>
          <a:bodyPr anchor="b">
            <a:noAutofit/>
          </a:bodyPr>
          <a:lstStyle/>
          <a:p>
            <a:pPr algn="l"/>
            <a:r>
              <a:rPr lang="en-IN" sz="5400" b="1" dirty="0" smtClean="0">
                <a:solidFill>
                  <a:schemeClr val="bg1"/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rPr>
              <a:t>Unit </a:t>
            </a:r>
            <a:r>
              <a:rPr lang="mr-IN" sz="5400" b="1" dirty="0" smtClean="0">
                <a:solidFill>
                  <a:schemeClr val="bg1"/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rPr>
              <a:t>–</a:t>
            </a:r>
            <a:r>
              <a:rPr lang="en-IN" sz="5400" b="1" dirty="0" smtClean="0">
                <a:solidFill>
                  <a:schemeClr val="bg1"/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rPr>
              <a:t> 1: Introduction</a:t>
            </a:r>
            <a:endParaRPr lang="en-US" b="1" dirty="0">
              <a:solidFill>
                <a:schemeClr val="bg1"/>
              </a:solidFill>
              <a:latin typeface="+mj-lt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0" y="6487160"/>
          <a:ext cx="9144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0"/>
                <a:gridCol w="3810000"/>
              </a:tblGrid>
              <a:tr h="370840">
                <a:tc>
                  <a:txBody>
                    <a:bodyPr/>
                    <a:lstStyle/>
                    <a:p>
                      <a:pPr indent="-342900" algn="l">
                        <a:defRPr/>
                      </a:pPr>
                      <a:r>
                        <a:rPr lang="da-DK" sz="1400" b="1" kern="1200" noProof="1" smtClean="0">
                          <a:solidFill>
                            <a:srgbClr val="FFFFFF"/>
                          </a:solidFill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Computer</a:t>
                      </a:r>
                      <a:r>
                        <a:rPr lang="da-DK" sz="1400" b="1" kern="1200" baseline="0" noProof="1" smtClean="0">
                          <a:solidFill>
                            <a:srgbClr val="FFFFFF"/>
                          </a:solidFill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Engineering</a:t>
                      </a:r>
                      <a:endParaRPr lang="da-DK" sz="1400" b="1" kern="1200" noProof="1">
                        <a:solidFill>
                          <a:srgbClr val="FFFFFF"/>
                        </a:solidFill>
                        <a:latin typeface="+mn-lt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400" b="1" kern="1200" noProof="1" smtClean="0">
                          <a:solidFill>
                            <a:srgbClr val="FFFFFF"/>
                          </a:solidFill>
                          <a:latin typeface="+mn-lt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Darshan Institute of Engineering &amp; Technology</a:t>
                      </a:r>
                      <a:endParaRPr lang="en-IN" sz="14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7042" y="76200"/>
            <a:ext cx="1981200" cy="1981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flipH="1">
            <a:off x="1600200" y="381000"/>
            <a:ext cx="5410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chemeClr val="bg1"/>
                </a:solidFill>
                <a:latin typeface="+mj-lt"/>
              </a:rPr>
              <a:t>Mobile Computing and Wireless Communication </a:t>
            </a:r>
            <a:r>
              <a:rPr lang="en-US" sz="3200" b="1" dirty="0" smtClean="0">
                <a:solidFill>
                  <a:schemeClr val="bg1"/>
                </a:solidFill>
                <a:latin typeface="+mj-lt"/>
              </a:rPr>
              <a:t>(2170710)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3120" y="5638038"/>
            <a:ext cx="3200400" cy="7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&amp;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There are six basic categories:</a:t>
            </a:r>
          </a:p>
          <a:p>
            <a:r>
              <a:rPr lang="en-US" dirty="0"/>
              <a:t> Personal (wallet, diary, etc.)</a:t>
            </a:r>
          </a:p>
          <a:p>
            <a:r>
              <a:rPr lang="en-US" dirty="0"/>
              <a:t> Perishable (news, sports, stock quotes, etc.)</a:t>
            </a:r>
          </a:p>
          <a:p>
            <a:r>
              <a:rPr lang="en-US" dirty="0"/>
              <a:t> Transaction oriented (bank transactions, mobile shopping, etc.)</a:t>
            </a:r>
          </a:p>
          <a:p>
            <a:r>
              <a:rPr lang="en-US" dirty="0"/>
              <a:t> Location specific (restaurant guide, map service, etc.)</a:t>
            </a:r>
          </a:p>
          <a:p>
            <a:r>
              <a:rPr lang="en-US" dirty="0"/>
              <a:t> Corporate (ERP, inventory, business alerts, etc.)</a:t>
            </a:r>
          </a:p>
          <a:p>
            <a:r>
              <a:rPr lang="en-US" dirty="0"/>
              <a:t> Entertainment (fun, games, etc.)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0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+mj-lt"/>
              </a:rPr>
              <a:t>Transmission Media</a:t>
            </a:r>
            <a:endParaRPr lang="en-IN" sz="4000" dirty="0">
              <a:latin typeface="+mj-lt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87363" y="296863"/>
            <a:ext cx="7772400" cy="879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1021060"/>
            <a:ext cx="8763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IN" sz="2400" dirty="0"/>
              <a:t>A transmission media can be defined as </a:t>
            </a:r>
            <a:r>
              <a:rPr lang="en-IN" sz="2400" dirty="0" smtClean="0"/>
              <a:t>any medium that </a:t>
            </a:r>
            <a:r>
              <a:rPr lang="en-IN" sz="2400" dirty="0"/>
              <a:t>can </a:t>
            </a:r>
            <a:r>
              <a:rPr lang="en-IN" sz="2400" dirty="0">
                <a:solidFill>
                  <a:srgbClr val="FF0000"/>
                </a:solidFill>
              </a:rPr>
              <a:t>carry information</a:t>
            </a:r>
            <a:r>
              <a:rPr lang="en-IN" sz="2400" dirty="0"/>
              <a:t> from a </a:t>
            </a:r>
            <a:r>
              <a:rPr lang="en-IN" sz="2400" dirty="0">
                <a:solidFill>
                  <a:srgbClr val="FF0000"/>
                </a:solidFill>
              </a:rPr>
              <a:t>source to a destination</a:t>
            </a:r>
            <a:r>
              <a:rPr lang="en-IN" sz="2400" dirty="0"/>
              <a:t>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4800" y="2466432"/>
            <a:ext cx="8610600" cy="3096168"/>
          </a:xfrm>
          <a:prstGeom prst="rect">
            <a:avLst/>
          </a:prstGeom>
          <a:noFill/>
          <a:ln w="3175"/>
        </p:spPr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3470932" y="2448010"/>
            <a:ext cx="2005237" cy="63315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IN" dirty="0">
                <a:effectLst/>
                <a:latin typeface="Calibri"/>
                <a:ea typeface="Times New Roman"/>
                <a:cs typeface="Times New Roman"/>
              </a:rPr>
              <a:t>Transmission Media</a:t>
            </a: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1750529" y="3552284"/>
            <a:ext cx="1508094" cy="63315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IN" dirty="0">
                <a:effectLst/>
                <a:latin typeface="Calibri"/>
                <a:ea typeface="Times New Roman"/>
                <a:cs typeface="Times New Roman"/>
              </a:rPr>
              <a:t>Guided </a:t>
            </a:r>
            <a:r>
              <a:rPr lang="en-IN" dirty="0" smtClean="0">
                <a:effectLst/>
                <a:latin typeface="Calibri"/>
                <a:ea typeface="Times New Roman"/>
                <a:cs typeface="Times New Roman"/>
              </a:rPr>
              <a:t>Media (Wired)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en-IN" b="1" dirty="0">
              <a:effectLst/>
              <a:latin typeface="Calibri"/>
              <a:ea typeface="Times New Roman"/>
              <a:cs typeface="Times New Roman"/>
            </a:endParaRP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5638801" y="3581400"/>
            <a:ext cx="1995036" cy="63385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IN" dirty="0">
                <a:effectLst/>
                <a:latin typeface="Calibri"/>
                <a:ea typeface="Times New Roman"/>
                <a:cs typeface="Times New Roman"/>
              </a:rPr>
              <a:t>Unguided </a:t>
            </a:r>
            <a:r>
              <a:rPr lang="en-IN" dirty="0" smtClean="0">
                <a:effectLst/>
                <a:latin typeface="Calibri"/>
                <a:ea typeface="Times New Roman"/>
                <a:cs typeface="Times New Roman"/>
              </a:rPr>
              <a:t>Media (Wireless)</a:t>
            </a:r>
            <a:endParaRPr lang="en-IN" dirty="0">
              <a:effectLst/>
              <a:latin typeface="Calibri"/>
              <a:ea typeface="Times New Roman"/>
              <a:cs typeface="Times New Roman"/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505662" y="4673030"/>
            <a:ext cx="1357192" cy="68522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IN" dirty="0">
                <a:effectLst/>
                <a:latin typeface="Calibri"/>
                <a:ea typeface="Times New Roman"/>
                <a:cs typeface="Times New Roman"/>
              </a:rPr>
              <a:t>Twisted-Pair Cable</a:t>
            </a: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1981200" y="4671206"/>
            <a:ext cx="1042427" cy="68704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IN" dirty="0">
                <a:effectLst/>
                <a:latin typeface="Calibri"/>
                <a:ea typeface="Times New Roman"/>
                <a:cs typeface="Times New Roman"/>
              </a:rPr>
              <a:t>Coaxial Cable</a:t>
            </a: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3118210" y="4673030"/>
            <a:ext cx="1215548" cy="68522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IN" dirty="0" err="1">
                <a:effectLst/>
                <a:latin typeface="Calibri"/>
                <a:ea typeface="Times New Roman"/>
                <a:cs typeface="Times New Roman"/>
              </a:rPr>
              <a:t>Fiber</a:t>
            </a:r>
            <a:r>
              <a:rPr lang="en-IN" dirty="0">
                <a:effectLst/>
                <a:latin typeface="Calibri"/>
                <a:ea typeface="Times New Roman"/>
                <a:cs typeface="Times New Roman"/>
              </a:rPr>
              <a:t> Optic Cable</a:t>
            </a: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4724400" y="4673030"/>
            <a:ext cx="1066497" cy="68522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IN" dirty="0">
                <a:effectLst/>
                <a:latin typeface="Calibri"/>
                <a:ea typeface="Times New Roman"/>
                <a:cs typeface="Times New Roman"/>
              </a:rPr>
              <a:t>Radio Wave</a:t>
            </a:r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5923118" y="4671207"/>
            <a:ext cx="1448844" cy="68704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IN" dirty="0" smtClean="0">
                <a:effectLst/>
                <a:latin typeface="Calibri"/>
                <a:ea typeface="Times New Roman"/>
                <a:cs typeface="Times New Roman"/>
              </a:rPr>
              <a:t>Microwave</a:t>
            </a:r>
            <a:endParaRPr lang="en-IN" dirty="0">
              <a:effectLst/>
              <a:latin typeface="Calibri"/>
              <a:ea typeface="Times New Roman"/>
              <a:cs typeface="Times New Roman"/>
            </a:endParaRP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7506968" y="4673030"/>
            <a:ext cx="1205364" cy="68522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IN" dirty="0">
                <a:effectLst/>
                <a:latin typeface="Calibri"/>
                <a:ea typeface="Times New Roman"/>
                <a:cs typeface="Times New Roman"/>
              </a:rPr>
              <a:t>Infrared Wave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015100" y="4423903"/>
            <a:ext cx="0" cy="25232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296043" y="4418897"/>
            <a:ext cx="0" cy="25232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741324" y="4418897"/>
            <a:ext cx="0" cy="25232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8" idx="2"/>
            <a:endCxn id="31" idx="0"/>
          </p:cNvCxnSpPr>
          <p:nvPr/>
        </p:nvCxnSpPr>
        <p:spPr>
          <a:xfrm flipH="1">
            <a:off x="2502414" y="4185435"/>
            <a:ext cx="2162" cy="48577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203002" y="4418887"/>
            <a:ext cx="0" cy="25232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196652" y="4418897"/>
            <a:ext cx="254467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495799" y="3081161"/>
            <a:ext cx="1" cy="33993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296043" y="4419600"/>
            <a:ext cx="271905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28" idx="0"/>
          </p:cNvCxnSpPr>
          <p:nvPr/>
        </p:nvCxnSpPr>
        <p:spPr>
          <a:xfrm rot="10800000" flipV="1">
            <a:off x="2504577" y="3421094"/>
            <a:ext cx="1992741" cy="13118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endCxn id="29" idx="0"/>
          </p:cNvCxnSpPr>
          <p:nvPr/>
        </p:nvCxnSpPr>
        <p:spPr>
          <a:xfrm>
            <a:off x="4495799" y="3421094"/>
            <a:ext cx="2140520" cy="16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9" idx="2"/>
          </p:cNvCxnSpPr>
          <p:nvPr/>
        </p:nvCxnSpPr>
        <p:spPr>
          <a:xfrm>
            <a:off x="6636319" y="4215254"/>
            <a:ext cx="0" cy="4559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46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Guided Media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algn="just"/>
            <a:r>
              <a:rPr lang="en-IN" dirty="0"/>
              <a:t>Guided media are those that provide a </a:t>
            </a:r>
            <a:r>
              <a:rPr lang="en-IN" dirty="0" smtClean="0"/>
              <a:t>wired - channel </a:t>
            </a:r>
            <a:r>
              <a:rPr lang="en-IN" dirty="0"/>
              <a:t>from one device to another.</a:t>
            </a:r>
            <a:endParaRPr lang="en-US" dirty="0"/>
          </a:p>
          <a:p>
            <a:pPr lvl="0" algn="just"/>
            <a:r>
              <a:rPr lang="en-IN" dirty="0"/>
              <a:t>T</a:t>
            </a:r>
            <a:r>
              <a:rPr lang="en-IN" dirty="0" smtClean="0"/>
              <a:t>hree </a:t>
            </a:r>
            <a:r>
              <a:rPr lang="en-IN" dirty="0"/>
              <a:t>Guided </a:t>
            </a:r>
            <a:r>
              <a:rPr lang="en-IN" dirty="0" smtClean="0"/>
              <a:t>media </a:t>
            </a:r>
            <a:r>
              <a:rPr lang="en-IN" dirty="0"/>
              <a:t>commonly used for data transmission are</a:t>
            </a:r>
            <a:r>
              <a:rPr lang="en-IN" dirty="0" smtClean="0"/>
              <a:t>: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Twisted Pair Cable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Coaxial Cable </a:t>
            </a:r>
            <a:endParaRPr lang="en-US" dirty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Fiber Optic Cable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764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rPr>
              <a:t>Twisted Pair Cable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Separately insulated</a:t>
            </a:r>
          </a:p>
          <a:p>
            <a:r>
              <a:rPr lang="en-US" dirty="0" smtClean="0"/>
              <a:t>Twisted together</a:t>
            </a:r>
          </a:p>
          <a:p>
            <a:r>
              <a:rPr lang="en-US" dirty="0" smtClean="0"/>
              <a:t>Two types of twisted pair cable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UTP(Unshielded Twisted Pair)</a:t>
            </a:r>
          </a:p>
          <a:p>
            <a:pPr lvl="1"/>
            <a:r>
              <a:rPr lang="en-US" dirty="0" smtClean="0"/>
              <a:t>Ordinary telephone wired</a:t>
            </a:r>
          </a:p>
          <a:p>
            <a:pPr lvl="1"/>
            <a:r>
              <a:rPr lang="en-US" dirty="0" smtClean="0"/>
              <a:t>Less expensive</a:t>
            </a:r>
          </a:p>
          <a:p>
            <a:pPr lvl="1"/>
            <a:r>
              <a:rPr lang="en-US" dirty="0" smtClean="0"/>
              <a:t>Weak immunity against noise &amp; interferences</a:t>
            </a:r>
          </a:p>
          <a:p>
            <a:pPr lvl="1"/>
            <a:r>
              <a:rPr lang="en-US" dirty="0" smtClean="0"/>
              <a:t>Most used in two categories: Cat-3 &amp; Cat-5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STP(Shielded </a:t>
            </a:r>
            <a:r>
              <a:rPr lang="en-US" dirty="0">
                <a:solidFill>
                  <a:srgbClr val="FF0000"/>
                </a:solidFill>
              </a:rPr>
              <a:t>Twisted Pair</a:t>
            </a:r>
            <a:r>
              <a:rPr lang="en-US" dirty="0" smtClean="0">
                <a:solidFill>
                  <a:srgbClr val="FF0000"/>
                </a:solidFill>
              </a:rPr>
              <a:t>) </a:t>
            </a:r>
          </a:p>
          <a:p>
            <a:pPr lvl="1"/>
            <a:r>
              <a:rPr lang="en-US" dirty="0" smtClean="0"/>
              <a:t>An extra metallic shield on each pair</a:t>
            </a:r>
          </a:p>
          <a:p>
            <a:pPr lvl="1"/>
            <a:r>
              <a:rPr lang="en-US" dirty="0" smtClean="0"/>
              <a:t>Relatively more expensive</a:t>
            </a:r>
          </a:p>
          <a:p>
            <a:pPr lvl="1"/>
            <a:r>
              <a:rPr lang="en-US" dirty="0" smtClean="0"/>
              <a:t>Better performance than UTP</a:t>
            </a:r>
          </a:p>
          <a:p>
            <a:pPr lvl="2"/>
            <a:endParaRPr lang="en-US" dirty="0" smtClean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3800" y="1143000"/>
            <a:ext cx="4953000" cy="693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71679" y="2251876"/>
            <a:ext cx="2262721" cy="1939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555" r="-11429" b="-1234"/>
          <a:stretch/>
        </p:blipFill>
        <p:spPr bwMode="auto">
          <a:xfrm>
            <a:off x="5852615" y="4267200"/>
            <a:ext cx="2743200" cy="2115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945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rPr>
              <a:t>Coaxial Cable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Outer conductor is braided shield</a:t>
            </a:r>
          </a:p>
          <a:p>
            <a:r>
              <a:rPr lang="en-US" dirty="0" smtClean="0"/>
              <a:t>Inner conductor is solid metal</a:t>
            </a:r>
          </a:p>
          <a:p>
            <a:r>
              <a:rPr lang="en-US" dirty="0" smtClean="0"/>
              <a:t>Separated by insulating material</a:t>
            </a:r>
          </a:p>
          <a:p>
            <a:r>
              <a:rPr lang="en-US" dirty="0" smtClean="0"/>
              <a:t>Used in television, long distance telephone transmission</a:t>
            </a:r>
          </a:p>
          <a:p>
            <a:pPr lvl="0"/>
            <a:r>
              <a:rPr lang="en-US" dirty="0" smtClean="0"/>
              <a:t>High </a:t>
            </a:r>
            <a:r>
              <a:rPr lang="en-IN" dirty="0" smtClean="0"/>
              <a:t>bandwidth </a:t>
            </a:r>
            <a:r>
              <a:rPr lang="en-IN" dirty="0"/>
              <a:t>and excellent noise </a:t>
            </a:r>
            <a:r>
              <a:rPr lang="en-IN" dirty="0" smtClean="0"/>
              <a:t>immunity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14500" y="990600"/>
            <a:ext cx="5715000" cy="2476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839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l" rtl="0">
              <a:spcBef>
                <a:spcPct val="0"/>
              </a:spcBef>
            </a:pPr>
            <a:r>
              <a:rPr lang="en-US" sz="4400" dirty="0" smtClean="0">
                <a:latin typeface="+mj-lt"/>
              </a:rPr>
              <a:t>Fiber Optic Cable</a:t>
            </a:r>
            <a:endParaRPr lang="en-US" sz="32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Glass or plastic core</a:t>
            </a:r>
          </a:p>
          <a:p>
            <a:r>
              <a:rPr lang="en-US" dirty="0" smtClean="0"/>
              <a:t>Laser or light emitting diode</a:t>
            </a:r>
          </a:p>
          <a:p>
            <a:r>
              <a:rPr lang="en-US" dirty="0" smtClean="0"/>
              <a:t>Small size &amp; weight</a:t>
            </a:r>
          </a:p>
          <a:p>
            <a:r>
              <a:rPr lang="en-US" dirty="0" smtClean="0"/>
              <a:t>Used in high bandwidth network</a:t>
            </a:r>
          </a:p>
          <a:p>
            <a:r>
              <a:rPr lang="en-US" dirty="0" smtClean="0"/>
              <a:t>High data rate &amp; lower attenuation</a:t>
            </a:r>
          </a:p>
          <a:p>
            <a:endParaRPr lang="en-US" dirty="0" smtClean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7357" y="4179858"/>
            <a:ext cx="7149286" cy="136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3000" y="1015584"/>
            <a:ext cx="4000500" cy="2430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504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Unguided 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algn="just"/>
            <a:r>
              <a:rPr lang="en-IN" dirty="0">
                <a:latin typeface="+mn-lt"/>
              </a:rPr>
              <a:t>Unguided </a:t>
            </a:r>
            <a:r>
              <a:rPr lang="en-IN" dirty="0" smtClean="0">
                <a:latin typeface="+mn-lt"/>
              </a:rPr>
              <a:t>media transmit electromagnetic </a:t>
            </a:r>
            <a:r>
              <a:rPr lang="en-IN" dirty="0">
                <a:latin typeface="+mn-lt"/>
              </a:rPr>
              <a:t>waves without using a physical conductor</a:t>
            </a:r>
            <a:r>
              <a:rPr lang="en-IN" dirty="0" smtClean="0">
                <a:latin typeface="+mn-lt"/>
              </a:rPr>
              <a:t>. </a:t>
            </a:r>
          </a:p>
          <a:p>
            <a:pPr lvl="0" algn="just"/>
            <a:r>
              <a:rPr lang="en-IN" dirty="0" smtClean="0">
                <a:latin typeface="+mn-lt"/>
              </a:rPr>
              <a:t>This </a:t>
            </a:r>
            <a:r>
              <a:rPr lang="en-IN" dirty="0">
                <a:latin typeface="+mn-lt"/>
              </a:rPr>
              <a:t>type of communication is often referred to as </a:t>
            </a:r>
            <a:r>
              <a:rPr lang="en-IN" dirty="0">
                <a:solidFill>
                  <a:srgbClr val="FF0000"/>
                </a:solidFill>
                <a:latin typeface="+mn-lt"/>
              </a:rPr>
              <a:t>wireless</a:t>
            </a:r>
            <a:r>
              <a:rPr lang="en-IN" dirty="0">
                <a:latin typeface="+mn-lt"/>
              </a:rPr>
              <a:t> communication.</a:t>
            </a:r>
            <a:endParaRPr lang="en-US" dirty="0">
              <a:latin typeface="+mn-lt"/>
            </a:endParaRPr>
          </a:p>
          <a:p>
            <a:pPr marL="857250" lvl="1" indent="-457200" algn="just">
              <a:buFont typeface="+mj-lt"/>
              <a:buAutoNum type="arabicPeriod"/>
            </a:pPr>
            <a:r>
              <a:rPr lang="en-US" altLang="en-US" dirty="0" smtClean="0">
                <a:latin typeface="+mn-lt"/>
              </a:rPr>
              <a:t>Radio wave</a:t>
            </a:r>
          </a:p>
          <a:p>
            <a:pPr marL="857250" lvl="1" indent="-457200" algn="just">
              <a:buFont typeface="+mj-lt"/>
              <a:buAutoNum type="arabicPeriod"/>
            </a:pPr>
            <a:r>
              <a:rPr lang="en-US" altLang="en-US" dirty="0" smtClean="0">
                <a:latin typeface="+mn-lt"/>
              </a:rPr>
              <a:t>Microwave</a:t>
            </a:r>
          </a:p>
          <a:p>
            <a:pPr marL="857250" lvl="1" indent="-457200" algn="just">
              <a:buFont typeface="+mj-lt"/>
              <a:buAutoNum type="arabicPeriod"/>
            </a:pPr>
            <a:r>
              <a:rPr lang="en-US" altLang="en-US" dirty="0" smtClean="0">
                <a:latin typeface="+mn-lt"/>
              </a:rPr>
              <a:t>Infrared Wave</a:t>
            </a:r>
          </a:p>
        </p:txBody>
      </p:sp>
    </p:spTree>
    <p:extLst>
      <p:ext uri="{BB962C8B-B14F-4D97-AF65-F5344CB8AC3E}">
        <p14:creationId xmlns:p14="http://schemas.microsoft.com/office/powerpoint/2010/main" val="17964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Radio wave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Highly regulated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O</a:t>
            </a:r>
            <a:r>
              <a:rPr lang="en-US" dirty="0" smtClean="0">
                <a:solidFill>
                  <a:srgbClr val="FF0000"/>
                </a:solidFill>
              </a:rPr>
              <a:t>mni</a:t>
            </a:r>
            <a:r>
              <a:rPr lang="en-US" dirty="0" smtClean="0"/>
              <a:t> </a:t>
            </a:r>
            <a:r>
              <a:rPr lang="en-US" dirty="0"/>
              <a:t>directional </a:t>
            </a:r>
            <a:r>
              <a:rPr lang="en-US" dirty="0" smtClean="0"/>
              <a:t>antennas</a:t>
            </a:r>
          </a:p>
          <a:p>
            <a:r>
              <a:rPr lang="en-US" dirty="0" smtClean="0"/>
              <a:t>Radio </a:t>
            </a:r>
            <a:r>
              <a:rPr lang="en-US" dirty="0"/>
              <a:t>waves are used for </a:t>
            </a:r>
            <a:r>
              <a:rPr lang="en-US" dirty="0">
                <a:solidFill>
                  <a:srgbClr val="FF0000"/>
                </a:solidFill>
              </a:rPr>
              <a:t>multicast</a:t>
            </a:r>
            <a:r>
              <a:rPr lang="en-US" dirty="0"/>
              <a:t> communications, such as radio and television, and paging </a:t>
            </a:r>
            <a:r>
              <a:rPr lang="en-US" dirty="0" smtClean="0"/>
              <a:t>systems</a:t>
            </a:r>
          </a:p>
          <a:p>
            <a:r>
              <a:rPr lang="en-US" dirty="0"/>
              <a:t>P</a:t>
            </a:r>
            <a:r>
              <a:rPr lang="en-US" dirty="0" smtClean="0"/>
              <a:t>enetrate </a:t>
            </a:r>
            <a:r>
              <a:rPr lang="en-US" dirty="0"/>
              <a:t>through </a:t>
            </a:r>
            <a:r>
              <a:rPr lang="en-US" dirty="0" smtClean="0"/>
              <a:t>walls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41"/>
          <a:stretch/>
        </p:blipFill>
        <p:spPr>
          <a:xfrm>
            <a:off x="3113379" y="990600"/>
            <a:ext cx="4620921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84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Microwave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Use </a:t>
            </a:r>
            <a:r>
              <a:rPr lang="en-US" dirty="0">
                <a:solidFill>
                  <a:srgbClr val="FF0000"/>
                </a:solidFill>
              </a:rPr>
              <a:t>directional</a:t>
            </a:r>
            <a:r>
              <a:rPr lang="en-US" dirty="0"/>
              <a:t> antennas - point to point line of </a:t>
            </a:r>
            <a:r>
              <a:rPr lang="en-US" dirty="0" smtClean="0"/>
              <a:t>sight communications</a:t>
            </a:r>
          </a:p>
          <a:p>
            <a:r>
              <a:rPr lang="en-US" dirty="0" smtClean="0"/>
              <a:t>Microwave communication</a:t>
            </a:r>
          </a:p>
          <a:p>
            <a:pPr algn="just"/>
            <a:r>
              <a:rPr lang="en-US" dirty="0"/>
              <a:t>U</a:t>
            </a:r>
            <a:r>
              <a:rPr lang="en-US" dirty="0" smtClean="0"/>
              <a:t>sed </a:t>
            </a:r>
            <a:r>
              <a:rPr lang="en-US" dirty="0"/>
              <a:t>for </a:t>
            </a:r>
            <a:r>
              <a:rPr lang="en-US" dirty="0">
                <a:solidFill>
                  <a:srgbClr val="FF0000"/>
                </a:solidFill>
              </a:rPr>
              <a:t>unicast</a:t>
            </a:r>
            <a:r>
              <a:rPr lang="en-US" dirty="0"/>
              <a:t> communication such as cellular telephones, satellite </a:t>
            </a:r>
            <a:r>
              <a:rPr lang="en-US" dirty="0" smtClean="0"/>
              <a:t>networks</a:t>
            </a:r>
          </a:p>
          <a:p>
            <a:pPr algn="just"/>
            <a:r>
              <a:rPr lang="en-US" dirty="0" smtClean="0"/>
              <a:t>Higher </a:t>
            </a:r>
            <a:r>
              <a:rPr lang="en-US" dirty="0"/>
              <a:t>frequency ranges cannot penetrate </a:t>
            </a:r>
            <a:r>
              <a:rPr lang="en-US" dirty="0" smtClean="0"/>
              <a:t>walls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5000" y="3860853"/>
            <a:ext cx="5334000" cy="2533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67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Infrared wave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Infrared </a:t>
            </a:r>
            <a:r>
              <a:rPr lang="en-US" dirty="0"/>
              <a:t>signals can be used for </a:t>
            </a:r>
            <a:r>
              <a:rPr lang="en-US" dirty="0">
                <a:solidFill>
                  <a:srgbClr val="FF0000"/>
                </a:solidFill>
              </a:rPr>
              <a:t>short-range</a:t>
            </a:r>
            <a:r>
              <a:rPr lang="en-US" dirty="0"/>
              <a:t> communication in a closed area using line-of-sight </a:t>
            </a:r>
            <a:r>
              <a:rPr lang="en-US" dirty="0" smtClean="0"/>
              <a:t>propagation</a:t>
            </a:r>
            <a:endParaRPr lang="en-US" dirty="0"/>
          </a:p>
          <a:p>
            <a:pPr lvl="0" algn="just"/>
            <a:r>
              <a:rPr lang="en-IN" dirty="0"/>
              <a:t>U</a:t>
            </a:r>
            <a:r>
              <a:rPr lang="en-IN" dirty="0" smtClean="0"/>
              <a:t>sed </a:t>
            </a:r>
            <a:r>
              <a:rPr lang="en-IN" dirty="0"/>
              <a:t>on televisions, VCRs, and stereos all use infrared communication. </a:t>
            </a:r>
            <a:endParaRPr lang="en-US" dirty="0"/>
          </a:p>
          <a:p>
            <a:pPr lvl="0"/>
            <a:r>
              <a:rPr lang="en-IN" dirty="0"/>
              <a:t>R</a:t>
            </a:r>
            <a:r>
              <a:rPr lang="en-IN" dirty="0" smtClean="0"/>
              <a:t>elatively directional</a:t>
            </a:r>
          </a:p>
          <a:p>
            <a:pPr lvl="0"/>
            <a:r>
              <a:rPr lang="en-IN" dirty="0" smtClean="0"/>
              <a:t>Cheap, Easy </a:t>
            </a:r>
            <a:r>
              <a:rPr lang="en-IN" dirty="0"/>
              <a:t>to build but </a:t>
            </a:r>
            <a:r>
              <a:rPr lang="en-IN" dirty="0" smtClean="0"/>
              <a:t>they </a:t>
            </a:r>
            <a:r>
              <a:rPr lang="en-IN" dirty="0"/>
              <a:t>do not pass through solid </a:t>
            </a:r>
            <a:r>
              <a:rPr lang="en-IN" dirty="0" smtClean="0"/>
              <a:t>objects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4355" y="3870421"/>
            <a:ext cx="3329245" cy="255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0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/>
              <a:t>Introduction</a:t>
            </a:r>
          </a:p>
          <a:p>
            <a:pPr algn="just"/>
            <a:r>
              <a:rPr lang="en-US" dirty="0" smtClean="0"/>
              <a:t>Mobile Computing &amp; Wireless Communication</a:t>
            </a:r>
          </a:p>
          <a:p>
            <a:pPr algn="just"/>
            <a:r>
              <a:rPr lang="en-US" dirty="0" smtClean="0"/>
              <a:t>Transmission Media </a:t>
            </a:r>
          </a:p>
          <a:p>
            <a:pPr algn="just"/>
            <a:r>
              <a:rPr lang="en-US" dirty="0" smtClean="0">
                <a:solidFill>
                  <a:srgbClr val="FF0000"/>
                </a:solidFill>
              </a:rPr>
              <a:t>Multiplexing (Covered in Unit - 2)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/>
              <a:t>LANs, MANs, and WANs</a:t>
            </a:r>
          </a:p>
          <a:p>
            <a:r>
              <a:rPr lang="en-US" dirty="0" smtClean="0"/>
              <a:t>Switching Techniques</a:t>
            </a:r>
          </a:p>
          <a:p>
            <a:r>
              <a:rPr lang="en-US" dirty="0"/>
              <a:t>The OSI </a:t>
            </a:r>
            <a:r>
              <a:rPr lang="en-US" dirty="0" smtClean="0"/>
              <a:t>Model</a:t>
            </a:r>
          </a:p>
          <a:p>
            <a:r>
              <a:rPr lang="en-US" dirty="0" smtClean="0"/>
              <a:t>The TCP/IP </a:t>
            </a:r>
            <a:r>
              <a:rPr lang="en-US" dirty="0"/>
              <a:t>Protocol </a:t>
            </a:r>
            <a:r>
              <a:rPr lang="en-US" dirty="0" smtClean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81570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Communication Network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800" dirty="0" smtClean="0"/>
              <a:t>Communication networks </a:t>
            </a:r>
            <a:r>
              <a:rPr lang="en-US" sz="2800" dirty="0"/>
              <a:t>can be </a:t>
            </a:r>
            <a:r>
              <a:rPr lang="en-US" sz="2800" dirty="0" smtClean="0"/>
              <a:t>categories by </a:t>
            </a:r>
            <a:r>
              <a:rPr lang="en-US" sz="2800" dirty="0"/>
              <a:t>their </a:t>
            </a:r>
            <a:r>
              <a:rPr lang="en-US" sz="2800" dirty="0">
                <a:solidFill>
                  <a:srgbClr val="C00000"/>
                </a:solidFill>
              </a:rPr>
              <a:t>size </a:t>
            </a:r>
            <a:r>
              <a:rPr lang="en-US" sz="2800" dirty="0"/>
              <a:t>as well as their </a:t>
            </a:r>
            <a:r>
              <a:rPr lang="en-US" sz="2800" dirty="0">
                <a:solidFill>
                  <a:srgbClr val="C00000"/>
                </a:solidFill>
              </a:rPr>
              <a:t>purpose</a:t>
            </a:r>
            <a:r>
              <a:rPr lang="en-US" sz="2800" dirty="0"/>
              <a:t>.</a:t>
            </a:r>
          </a:p>
          <a:p>
            <a:pPr algn="just"/>
            <a:r>
              <a:rPr lang="en-US" sz="2800" dirty="0"/>
              <a:t>The </a:t>
            </a:r>
            <a:r>
              <a:rPr lang="en-US" sz="2800" dirty="0">
                <a:solidFill>
                  <a:srgbClr val="C00000"/>
                </a:solidFill>
              </a:rPr>
              <a:t>size</a:t>
            </a:r>
            <a:r>
              <a:rPr lang="en-US" sz="2800" dirty="0"/>
              <a:t> of a network can be expressed by the </a:t>
            </a:r>
            <a:r>
              <a:rPr lang="en-US" sz="2800" dirty="0">
                <a:solidFill>
                  <a:srgbClr val="C00000"/>
                </a:solidFill>
              </a:rPr>
              <a:t>geographic </a:t>
            </a:r>
            <a:r>
              <a:rPr lang="en-US" sz="2800" dirty="0" smtClean="0">
                <a:solidFill>
                  <a:srgbClr val="C00000"/>
                </a:solidFill>
              </a:rPr>
              <a:t>area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Some </a:t>
            </a:r>
            <a:r>
              <a:rPr lang="en-US" sz="2800" dirty="0"/>
              <a:t>of the </a:t>
            </a:r>
            <a:r>
              <a:rPr lang="en-US" sz="2800" dirty="0" smtClean="0"/>
              <a:t>different </a:t>
            </a:r>
            <a:r>
              <a:rPr lang="en-US" sz="2800" dirty="0"/>
              <a:t>networks based on </a:t>
            </a:r>
            <a:r>
              <a:rPr lang="en-US" sz="2800" dirty="0">
                <a:solidFill>
                  <a:srgbClr val="C00000"/>
                </a:solidFill>
              </a:rPr>
              <a:t>size</a:t>
            </a:r>
            <a:r>
              <a:rPr lang="en-US" sz="2800" dirty="0"/>
              <a:t> are:</a:t>
            </a:r>
            <a:endParaRPr lang="en-US" sz="2800" dirty="0" smtClean="0"/>
          </a:p>
          <a:p>
            <a:pPr marL="1314450" lvl="2" indent="-514350">
              <a:buFont typeface="+mj-lt"/>
              <a:buAutoNum type="arabicPeriod"/>
            </a:pPr>
            <a:r>
              <a:rPr lang="en-US" sz="2000" dirty="0" smtClean="0"/>
              <a:t>LAN – Local Area Network</a:t>
            </a:r>
          </a:p>
          <a:p>
            <a:pPr marL="1314450" lvl="2" indent="-514350">
              <a:buFont typeface="+mj-lt"/>
              <a:buAutoNum type="arabicPeriod"/>
            </a:pPr>
            <a:r>
              <a:rPr lang="en-US" sz="2000" dirty="0" smtClean="0"/>
              <a:t>MAN – Metropolitan Area Network</a:t>
            </a:r>
          </a:p>
          <a:p>
            <a:pPr marL="1314450" lvl="2" indent="-514350">
              <a:buFont typeface="+mj-lt"/>
              <a:buAutoNum type="arabicPeriod"/>
            </a:pPr>
            <a:r>
              <a:rPr lang="en-US" sz="2000" dirty="0" smtClean="0"/>
              <a:t>WAN – Wide Area Network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7715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Area Network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/>
              <a:t>A </a:t>
            </a:r>
            <a:r>
              <a:rPr lang="en-US" dirty="0"/>
              <a:t>local area network (LAN) is a computer network that interconnects computers within a </a:t>
            </a:r>
            <a:r>
              <a:rPr lang="en-US" dirty="0">
                <a:solidFill>
                  <a:srgbClr val="FF0000"/>
                </a:solidFill>
              </a:rPr>
              <a:t>limited area </a:t>
            </a:r>
            <a:r>
              <a:rPr lang="en-US" dirty="0"/>
              <a:t>such as a residence, school, laboratory, university campus or office </a:t>
            </a:r>
            <a:r>
              <a:rPr lang="en-US" dirty="0" smtClean="0"/>
              <a:t>building.</a:t>
            </a:r>
          </a:p>
          <a:p>
            <a:pPr algn="just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7400" y="2819400"/>
            <a:ext cx="5486400" cy="316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5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Metropolitan Area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200" dirty="0"/>
              <a:t>A metropolitan area network (MAN) is a computer network that interconnects </a:t>
            </a:r>
            <a:r>
              <a:rPr lang="en-US" sz="2200" dirty="0" smtClean="0"/>
              <a:t>with </a:t>
            </a:r>
            <a:r>
              <a:rPr lang="en-US" sz="2200" dirty="0"/>
              <a:t>computer </a:t>
            </a:r>
            <a:r>
              <a:rPr lang="en-US" sz="2200" dirty="0" smtClean="0"/>
              <a:t>in </a:t>
            </a:r>
            <a:r>
              <a:rPr lang="en-US" sz="2200" dirty="0"/>
              <a:t>a </a:t>
            </a:r>
            <a:r>
              <a:rPr lang="en-US" sz="2200" dirty="0" smtClean="0">
                <a:solidFill>
                  <a:srgbClr val="FF0000"/>
                </a:solidFill>
              </a:rPr>
              <a:t>metropolitan area</a:t>
            </a:r>
            <a:r>
              <a:rPr lang="en-US" sz="2200" dirty="0" smtClean="0"/>
              <a:t> like city.</a:t>
            </a:r>
          </a:p>
          <a:p>
            <a:pPr algn="just"/>
            <a:r>
              <a:rPr lang="en-US" sz="2200" dirty="0" smtClean="0"/>
              <a:t>MAN is a </a:t>
            </a:r>
            <a:r>
              <a:rPr lang="en-US" sz="2200" dirty="0" smtClean="0">
                <a:solidFill>
                  <a:srgbClr val="FF0000"/>
                </a:solidFill>
              </a:rPr>
              <a:t>larger</a:t>
            </a:r>
            <a:r>
              <a:rPr lang="en-US" sz="2200" dirty="0" smtClean="0"/>
              <a:t> than LAN but </a:t>
            </a:r>
            <a:r>
              <a:rPr lang="en-US" sz="2200" dirty="0">
                <a:solidFill>
                  <a:srgbClr val="FF0000"/>
                </a:solidFill>
              </a:rPr>
              <a:t>smaller</a:t>
            </a:r>
            <a:r>
              <a:rPr lang="en-US" sz="2200" dirty="0"/>
              <a:t> than the area covered by </a:t>
            </a:r>
            <a:r>
              <a:rPr lang="en-US" sz="2200" dirty="0" smtClean="0"/>
              <a:t>a WAN.</a:t>
            </a:r>
          </a:p>
          <a:p>
            <a:pPr algn="just"/>
            <a:r>
              <a:rPr lang="en-US" sz="2200" dirty="0"/>
              <a:t>It is also used to </a:t>
            </a:r>
            <a:r>
              <a:rPr lang="en-US" sz="2200" dirty="0" smtClean="0">
                <a:solidFill>
                  <a:srgbClr val="FF0000"/>
                </a:solidFill>
              </a:rPr>
              <a:t>interconnection </a:t>
            </a:r>
            <a:r>
              <a:rPr lang="en-US" sz="2200" dirty="0">
                <a:solidFill>
                  <a:srgbClr val="FF0000"/>
                </a:solidFill>
              </a:rPr>
              <a:t>of several local area </a:t>
            </a:r>
            <a:r>
              <a:rPr lang="en-US" sz="2200" dirty="0" smtClean="0">
                <a:solidFill>
                  <a:srgbClr val="FF0000"/>
                </a:solidFill>
              </a:rPr>
              <a:t>network.</a:t>
            </a:r>
            <a:endParaRPr lang="en-US" sz="2200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39"/>
          <a:stretch/>
        </p:blipFill>
        <p:spPr>
          <a:xfrm>
            <a:off x="3124200" y="3611137"/>
            <a:ext cx="3708400" cy="27134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805545" y="4191000"/>
            <a:ext cx="457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048000" y="6096000"/>
            <a:ext cx="457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6797965" y="4343400"/>
            <a:ext cx="5172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638800" y="5105400"/>
            <a:ext cx="5172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28800" y="4006334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Navagam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02164" y="5911334"/>
            <a:ext cx="89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Shapar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34250" y="4158734"/>
            <a:ext cx="81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Morbi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56035" y="4920734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Rajkot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28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Wide Area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A wide area network (WAN) is a </a:t>
            </a:r>
            <a:r>
              <a:rPr lang="en-US" dirty="0" smtClean="0"/>
              <a:t>computer network </a:t>
            </a:r>
            <a:r>
              <a:rPr lang="en-US" dirty="0"/>
              <a:t>that exists over a </a:t>
            </a:r>
            <a:r>
              <a:rPr lang="en-US" dirty="0">
                <a:solidFill>
                  <a:srgbClr val="C00000"/>
                </a:solidFill>
              </a:rPr>
              <a:t>large-scale geographical area</a:t>
            </a:r>
            <a:r>
              <a:rPr lang="en-US" dirty="0"/>
              <a:t>. </a:t>
            </a:r>
            <a:endParaRPr lang="en-US" dirty="0" smtClean="0"/>
          </a:p>
          <a:p>
            <a:pPr algn="just"/>
            <a:r>
              <a:rPr lang="en-US" dirty="0" smtClean="0"/>
              <a:t>A </a:t>
            </a:r>
            <a:r>
              <a:rPr lang="en-US" dirty="0"/>
              <a:t>WAN </a:t>
            </a:r>
            <a:r>
              <a:rPr lang="en-US" dirty="0">
                <a:solidFill>
                  <a:srgbClr val="C00000"/>
                </a:solidFill>
              </a:rPr>
              <a:t>connects</a:t>
            </a:r>
            <a:r>
              <a:rPr lang="en-US" dirty="0"/>
              <a:t> different </a:t>
            </a:r>
            <a:r>
              <a:rPr lang="en-US" dirty="0" smtClean="0"/>
              <a:t>networks</a:t>
            </a:r>
            <a:r>
              <a:rPr lang="en-US" dirty="0"/>
              <a:t>, including local area networks (</a:t>
            </a:r>
            <a:r>
              <a:rPr lang="en-US" dirty="0">
                <a:solidFill>
                  <a:srgbClr val="C00000"/>
                </a:solidFill>
              </a:rPr>
              <a:t>LAN</a:t>
            </a:r>
            <a:r>
              <a:rPr lang="en-US" dirty="0"/>
              <a:t>) </a:t>
            </a:r>
            <a:r>
              <a:rPr lang="en-US"/>
              <a:t>and </a:t>
            </a:r>
            <a:r>
              <a:rPr lang="en-US" smtClean="0"/>
              <a:t>metropolitan </a:t>
            </a:r>
            <a:r>
              <a:rPr lang="en-US" dirty="0"/>
              <a:t>area networks (</a:t>
            </a:r>
            <a:r>
              <a:rPr lang="en-US" dirty="0">
                <a:solidFill>
                  <a:srgbClr val="C00000"/>
                </a:solidFill>
              </a:rPr>
              <a:t>MAN</a:t>
            </a:r>
            <a:r>
              <a:rPr lang="en-US" dirty="0"/>
              <a:t>). </a:t>
            </a:r>
            <a:endParaRPr lang="en-US" dirty="0" smtClean="0"/>
          </a:p>
          <a:p>
            <a:pPr lvl="0" algn="just"/>
            <a:r>
              <a:rPr lang="en-IN" dirty="0"/>
              <a:t>It may be located </a:t>
            </a:r>
            <a:r>
              <a:rPr lang="en-IN" dirty="0" smtClean="0"/>
              <a:t>with </a:t>
            </a:r>
            <a:r>
              <a:rPr lang="en-IN" dirty="0"/>
              <a:t>in a </a:t>
            </a:r>
            <a:r>
              <a:rPr lang="en-IN" dirty="0">
                <a:solidFill>
                  <a:srgbClr val="C00000"/>
                </a:solidFill>
              </a:rPr>
              <a:t>state</a:t>
            </a:r>
            <a:r>
              <a:rPr lang="en-IN" dirty="0"/>
              <a:t> or a </a:t>
            </a:r>
            <a:r>
              <a:rPr lang="en-IN" dirty="0">
                <a:solidFill>
                  <a:srgbClr val="C00000"/>
                </a:solidFill>
              </a:rPr>
              <a:t>country</a:t>
            </a:r>
            <a:r>
              <a:rPr lang="en-IN" dirty="0"/>
              <a:t> or it may be interconnected around the world.  </a:t>
            </a:r>
            <a:endParaRPr lang="en-US" dirty="0"/>
          </a:p>
          <a:p>
            <a:pPr algn="just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6300" y="3786498"/>
            <a:ext cx="4851400" cy="253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2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Types of Computer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sz="2800" b="1" dirty="0"/>
          </a:p>
          <a:p>
            <a:pPr marL="0" indent="0">
              <a:buNone/>
            </a:pPr>
            <a:endParaRPr lang="en-US" b="1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28596" y="1079371"/>
          <a:ext cx="8686808" cy="42731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171702"/>
                <a:gridCol w="2171702"/>
                <a:gridCol w="2171702"/>
                <a:gridCol w="2171702"/>
              </a:tblGrid>
              <a:tr h="42731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kern="1200" dirty="0" smtClean="0">
                          <a:effectLst/>
                        </a:rPr>
                        <a:t>Basis Of Comparison</a:t>
                      </a:r>
                      <a:endParaRPr lang="en-IN" sz="1800" b="1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kern="1200" dirty="0">
                          <a:effectLst/>
                        </a:rPr>
                        <a:t>LAN</a:t>
                      </a:r>
                      <a:endParaRPr lang="en-IN" sz="1800" b="1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kern="1200" dirty="0">
                          <a:effectLst/>
                        </a:rPr>
                        <a:t>MAN</a:t>
                      </a:r>
                      <a:endParaRPr lang="en-IN" sz="1800" b="1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kern="1200" dirty="0">
                          <a:effectLst/>
                        </a:rPr>
                        <a:t>WAN</a:t>
                      </a:r>
                      <a:endParaRPr lang="en-IN" sz="1800" b="1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228596" y="1466046"/>
          <a:ext cx="8686808" cy="62838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71702"/>
                <a:gridCol w="2171702"/>
                <a:gridCol w="2171702"/>
                <a:gridCol w="2171702"/>
              </a:tblGrid>
              <a:tr h="59400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0" kern="1200" dirty="0" smtClean="0">
                          <a:effectLst/>
                        </a:rPr>
                        <a:t>Full Name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0" kern="1200" dirty="0">
                          <a:effectLst/>
                        </a:rPr>
                        <a:t>Local Area Network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0" kern="1200" dirty="0">
                          <a:effectLst/>
                        </a:rPr>
                        <a:t>Metropolitan Area Network 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0" kern="1200" dirty="0">
                          <a:effectLst/>
                        </a:rPr>
                        <a:t>Wide Area Network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228600" y="2057400"/>
          <a:ext cx="8686808" cy="118921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71702"/>
                <a:gridCol w="2171702"/>
                <a:gridCol w="2171702"/>
                <a:gridCol w="2171702"/>
              </a:tblGrid>
              <a:tr h="108000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0" kern="1200" dirty="0" smtClean="0">
                          <a:effectLst/>
                        </a:rPr>
                        <a:t>Meaning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effectLst/>
                        </a:rPr>
                        <a:t>A network that connects a group of computers in a small geographical area</a:t>
                      </a: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effectLst/>
                        </a:rPr>
                        <a:t>It covers relatively large region such as cities, towns</a:t>
                      </a: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effectLst/>
                        </a:rPr>
                        <a:t>It spans large locality &amp; connects countries together. e.g. Internet</a:t>
                      </a: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228600" y="3200400"/>
          <a:ext cx="8686808" cy="42731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71702"/>
                <a:gridCol w="2171702"/>
                <a:gridCol w="2171702"/>
                <a:gridCol w="2171702"/>
              </a:tblGrid>
              <a:tr h="42731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0" kern="1200" dirty="0" smtClean="0">
                          <a:effectLst/>
                        </a:rPr>
                        <a:t>Ownership of Network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0" kern="1200" dirty="0" smtClean="0">
                          <a:effectLst/>
                        </a:rPr>
                        <a:t>Private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0" kern="1200" dirty="0" smtClean="0">
                          <a:effectLst/>
                        </a:rPr>
                        <a:t>Private or Public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0" kern="1200" dirty="0" smtClean="0">
                          <a:effectLst/>
                        </a:rPr>
                        <a:t>Private or Public (VPN)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228600" y="3581400"/>
          <a:ext cx="8686808" cy="62838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71702"/>
                <a:gridCol w="2171702"/>
                <a:gridCol w="2171702"/>
                <a:gridCol w="2171702"/>
              </a:tblGrid>
              <a:tr h="42731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effectLst/>
                        </a:rPr>
                        <a:t>Design and Maintenance</a:t>
                      </a: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0" kern="1200" dirty="0" smtClean="0">
                          <a:effectLst/>
                        </a:rPr>
                        <a:t>Easy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0" kern="1200" dirty="0" smtClean="0">
                          <a:effectLst/>
                        </a:rPr>
                        <a:t>Difficult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kern="1200" dirty="0" smtClean="0">
                          <a:effectLst/>
                        </a:rPr>
                        <a:t>Difficult</a:t>
                      </a:r>
                      <a:endParaRPr lang="en-IN" sz="1600" b="0" kern="1200" dirty="0" smtClean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228600" y="4191000"/>
          <a:ext cx="8686808" cy="42731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71702"/>
                <a:gridCol w="2171702"/>
                <a:gridCol w="2171702"/>
                <a:gridCol w="2171702"/>
              </a:tblGrid>
              <a:tr h="42731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0" kern="1200" dirty="0" smtClean="0">
                          <a:effectLst/>
                        </a:rPr>
                        <a:t>Propagation Delay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0" kern="1200" dirty="0" smtClean="0">
                          <a:effectLst/>
                        </a:rPr>
                        <a:t>Short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0" kern="1200" dirty="0" smtClean="0">
                          <a:effectLst/>
                        </a:rPr>
                        <a:t>Moderate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0" kern="1200" dirty="0" smtClean="0">
                          <a:effectLst/>
                        </a:rPr>
                        <a:t>Long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228604" y="4601885"/>
          <a:ext cx="8686808" cy="42731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71702"/>
                <a:gridCol w="2171702"/>
                <a:gridCol w="2171702"/>
                <a:gridCol w="2171702"/>
              </a:tblGrid>
              <a:tr h="42731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0" kern="1200" dirty="0" smtClean="0">
                          <a:effectLst/>
                        </a:rPr>
                        <a:t>Speed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0" kern="1200" dirty="0" smtClean="0">
                          <a:effectLst/>
                        </a:rPr>
                        <a:t>High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0" kern="1200" dirty="0" smtClean="0">
                          <a:effectLst/>
                        </a:rPr>
                        <a:t>Moderate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0" kern="1200" dirty="0" smtClean="0">
                          <a:effectLst/>
                        </a:rPr>
                        <a:t>Low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228604" y="4953000"/>
          <a:ext cx="8686808" cy="62838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71702"/>
                <a:gridCol w="2171702"/>
                <a:gridCol w="2171702"/>
                <a:gridCol w="2171702"/>
              </a:tblGrid>
              <a:tr h="42731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effectLst/>
                        </a:rPr>
                        <a:t>Equipment Used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effectLst/>
                        </a:rPr>
                        <a:t>NIC, Switch, Hub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0" kern="1200" dirty="0" smtClean="0">
                          <a:effectLst/>
                        </a:rPr>
                        <a:t>Modem, Router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effectLst/>
                        </a:rPr>
                        <a:t>Microwave, Radio Transmitter &amp; Receiver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228596" y="5581384"/>
          <a:ext cx="8686808" cy="34796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71702"/>
                <a:gridCol w="2171702"/>
                <a:gridCol w="2171702"/>
                <a:gridCol w="2171702"/>
              </a:tblGrid>
              <a:tr h="315382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effectLst/>
                        </a:rPr>
                        <a:t>Range(Approximately)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effectLst/>
                        </a:rPr>
                        <a:t>1 to 10 km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0" kern="1200" dirty="0" smtClean="0">
                          <a:effectLst/>
                        </a:rPr>
                        <a:t>10</a:t>
                      </a:r>
                      <a:r>
                        <a:rPr lang="en-IN" sz="1600" b="0" kern="1200" baseline="0" dirty="0" smtClean="0">
                          <a:effectLst/>
                        </a:rPr>
                        <a:t> to </a:t>
                      </a:r>
                      <a:r>
                        <a:rPr lang="en-IN" sz="1600" b="0" kern="1200" dirty="0" smtClean="0">
                          <a:effectLst/>
                        </a:rPr>
                        <a:t>100 km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200" dirty="0" smtClean="0">
                          <a:effectLst/>
                        </a:rPr>
                        <a:t>Beyond 100 km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228600" y="5897285"/>
          <a:ext cx="8686808" cy="42731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71702"/>
                <a:gridCol w="2171702"/>
                <a:gridCol w="2171702"/>
                <a:gridCol w="2171702"/>
              </a:tblGrid>
              <a:tr h="42731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0" kern="1200" dirty="0" smtClean="0">
                          <a:effectLst/>
                        </a:rPr>
                        <a:t>Used for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0" kern="1200" dirty="0" smtClean="0">
                          <a:effectLst/>
                        </a:rPr>
                        <a:t>College, School, Hospital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b="0" kern="1200" dirty="0" smtClean="0">
                          <a:effectLst/>
                        </a:rPr>
                        <a:t>Small towns, City</a:t>
                      </a:r>
                      <a:endParaRPr lang="en-IN" sz="160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550" b="0" kern="1200" dirty="0" smtClean="0">
                          <a:effectLst/>
                        </a:rPr>
                        <a:t>State, Country, Continent</a:t>
                      </a:r>
                      <a:endParaRPr lang="en-IN" sz="1550" b="0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 marL="67552" marR="67552" marT="33776" marB="33776">
                    <a:solidFill>
                      <a:srgbClr val="F5FDFD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52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>
                <a:latin typeface="+mj-lt"/>
              </a:rPr>
              <a:t>Switching</a:t>
            </a:r>
            <a:endParaRPr lang="en-IN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n-IN" sz="2800" dirty="0" smtClean="0"/>
              <a:t>Defines </a:t>
            </a:r>
            <a:r>
              <a:rPr lang="en-IN" sz="2800" dirty="0"/>
              <a:t>the connection of different network segments together and the process to transmit the data packets across the network.</a:t>
            </a:r>
          </a:p>
          <a:p>
            <a:pPr lvl="0" algn="just"/>
            <a:r>
              <a:rPr lang="en-IN" sz="2800" dirty="0" smtClean="0"/>
              <a:t>It is implemented </a:t>
            </a:r>
            <a:r>
              <a:rPr lang="en-IN" sz="2800" dirty="0"/>
              <a:t>through the use of </a:t>
            </a:r>
            <a:r>
              <a:rPr lang="en-IN" sz="2800" dirty="0">
                <a:solidFill>
                  <a:srgbClr val="FF0000"/>
                </a:solidFill>
              </a:rPr>
              <a:t>switching techniques</a:t>
            </a:r>
            <a:r>
              <a:rPr lang="en-IN" sz="2800" dirty="0"/>
              <a:t>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609600" y="2713944"/>
            <a:ext cx="8015424" cy="3229655"/>
          </a:xfrm>
          <a:prstGeom prst="rect">
            <a:avLst/>
          </a:prstGeom>
        </p:spPr>
      </p:sp>
      <p:sp>
        <p:nvSpPr>
          <p:cNvPr id="6" name="Text Box 13326"/>
          <p:cNvSpPr txBox="1"/>
          <p:nvPr/>
        </p:nvSpPr>
        <p:spPr>
          <a:xfrm>
            <a:off x="3698878" y="3505200"/>
            <a:ext cx="1669880" cy="748596"/>
          </a:xfrm>
          <a:prstGeom prst="rect">
            <a:avLst/>
          </a:prstGeom>
          <a:solidFill>
            <a:schemeClr val="lt1"/>
          </a:solidFill>
          <a:ln w="19050">
            <a:solidFill>
              <a:prstClr val="black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IN" sz="2000" dirty="0">
                <a:effectLst/>
                <a:ea typeface="Times New Roman"/>
                <a:cs typeface="Times New Roman"/>
              </a:rPr>
              <a:t>Switched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IN" sz="2000" dirty="0">
                <a:effectLst/>
                <a:ea typeface="Times New Roman"/>
                <a:cs typeface="Times New Roman"/>
              </a:rPr>
              <a:t>Networks</a:t>
            </a:r>
          </a:p>
        </p:txBody>
      </p:sp>
      <p:sp>
        <p:nvSpPr>
          <p:cNvPr id="7" name="Text Box 13326"/>
          <p:cNvSpPr txBox="1"/>
          <p:nvPr/>
        </p:nvSpPr>
        <p:spPr>
          <a:xfrm>
            <a:off x="5959463" y="4656588"/>
            <a:ext cx="2339817" cy="829811"/>
          </a:xfrm>
          <a:prstGeom prst="rect">
            <a:avLst/>
          </a:prstGeom>
          <a:solidFill>
            <a:schemeClr val="lt1"/>
          </a:solidFill>
          <a:ln w="19050">
            <a:solidFill>
              <a:prstClr val="black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IN" sz="2000" dirty="0">
                <a:effectLst/>
                <a:ea typeface="Times New Roman"/>
                <a:cs typeface="Times New Roman"/>
              </a:rPr>
              <a:t>Packet-Switched</a:t>
            </a:r>
            <a:endParaRPr lang="en-IN" sz="2000" dirty="0">
              <a:effectLst/>
              <a:ea typeface="Times New Roman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IN" sz="2000" dirty="0">
                <a:effectLst/>
                <a:ea typeface="Times New Roman"/>
                <a:cs typeface="Times New Roman"/>
              </a:rPr>
              <a:t>Networks</a:t>
            </a:r>
            <a:endParaRPr lang="en-IN" sz="2000" dirty="0">
              <a:effectLst/>
              <a:ea typeface="Times New Roman"/>
            </a:endParaRPr>
          </a:p>
        </p:txBody>
      </p:sp>
      <p:sp>
        <p:nvSpPr>
          <p:cNvPr id="8" name="Text Box 13326"/>
          <p:cNvSpPr txBox="1"/>
          <p:nvPr/>
        </p:nvSpPr>
        <p:spPr>
          <a:xfrm>
            <a:off x="1025646" y="4661113"/>
            <a:ext cx="2019196" cy="825286"/>
          </a:xfrm>
          <a:prstGeom prst="rect">
            <a:avLst/>
          </a:prstGeom>
          <a:solidFill>
            <a:schemeClr val="lt1"/>
          </a:solidFill>
          <a:ln w="19050">
            <a:solidFill>
              <a:prstClr val="black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IN" sz="2000" dirty="0">
                <a:effectLst/>
                <a:ea typeface="Times New Roman"/>
                <a:cs typeface="Times New Roman"/>
              </a:rPr>
              <a:t>Circuit-Switched</a:t>
            </a:r>
            <a:endParaRPr lang="en-IN" sz="2000" dirty="0">
              <a:effectLst/>
              <a:ea typeface="Times New Roman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IN" sz="2000" dirty="0">
                <a:effectLst/>
                <a:ea typeface="Times New Roman"/>
                <a:cs typeface="Times New Roman"/>
              </a:rPr>
              <a:t>Networks</a:t>
            </a:r>
            <a:endParaRPr lang="en-IN" sz="2000" dirty="0">
              <a:effectLst/>
              <a:ea typeface="Times New Roman"/>
            </a:endParaRPr>
          </a:p>
        </p:txBody>
      </p:sp>
      <p:cxnSp>
        <p:nvCxnSpPr>
          <p:cNvPr id="23" name="Elbow Connector 22"/>
          <p:cNvCxnSpPr>
            <a:stCxn id="6" idx="2"/>
            <a:endCxn id="7" idx="0"/>
          </p:cNvCxnSpPr>
          <p:nvPr/>
        </p:nvCxnSpPr>
        <p:spPr>
          <a:xfrm rot="16200000" flipH="1">
            <a:off x="5630199" y="3157415"/>
            <a:ext cx="402792" cy="2595554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6" idx="2"/>
            <a:endCxn id="8" idx="0"/>
          </p:cNvCxnSpPr>
          <p:nvPr/>
        </p:nvCxnSpPr>
        <p:spPr>
          <a:xfrm rot="5400000">
            <a:off x="3080873" y="3208167"/>
            <a:ext cx="407317" cy="2498574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02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Circuit Switched </a:t>
            </a:r>
            <a:r>
              <a:rPr lang="en-US" dirty="0" smtClean="0"/>
              <a:t>Network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200" dirty="0" smtClean="0"/>
              <a:t>A </a:t>
            </a:r>
            <a:r>
              <a:rPr lang="en-US" sz="2200" dirty="0" smtClean="0">
                <a:solidFill>
                  <a:srgbClr val="FF0000"/>
                </a:solidFill>
              </a:rPr>
              <a:t>dedicated </a:t>
            </a:r>
            <a:r>
              <a:rPr lang="en-US" sz="2200" dirty="0"/>
              <a:t>channel has to be established before the call is made between users. </a:t>
            </a:r>
            <a:endParaRPr lang="en-US" sz="2200" dirty="0" smtClean="0"/>
          </a:p>
          <a:p>
            <a:pPr algn="just"/>
            <a:r>
              <a:rPr lang="en-US" sz="2200" dirty="0" smtClean="0"/>
              <a:t>The </a:t>
            </a:r>
            <a:r>
              <a:rPr lang="en-US" sz="2200" dirty="0"/>
              <a:t>channel is </a:t>
            </a:r>
            <a:r>
              <a:rPr lang="en-US" sz="2200" dirty="0">
                <a:solidFill>
                  <a:srgbClr val="FF0000"/>
                </a:solidFill>
              </a:rPr>
              <a:t>reserved</a:t>
            </a:r>
            <a:r>
              <a:rPr lang="en-US" sz="2200" dirty="0"/>
              <a:t> between the users till the </a:t>
            </a:r>
            <a:r>
              <a:rPr lang="en-US" sz="2200" dirty="0">
                <a:solidFill>
                  <a:srgbClr val="FF0000"/>
                </a:solidFill>
              </a:rPr>
              <a:t>connection is active</a:t>
            </a:r>
            <a:r>
              <a:rPr lang="en-US" sz="2200" dirty="0"/>
              <a:t>. </a:t>
            </a:r>
            <a:endParaRPr lang="en-US" sz="2200" dirty="0" smtClean="0"/>
          </a:p>
          <a:p>
            <a:pPr algn="just"/>
            <a:r>
              <a:rPr lang="en-US" sz="2200" dirty="0" smtClean="0"/>
              <a:t>For </a:t>
            </a:r>
            <a:r>
              <a:rPr lang="en-US" sz="2200" dirty="0"/>
              <a:t>half </a:t>
            </a:r>
            <a:r>
              <a:rPr lang="en-US" sz="2200" dirty="0" smtClean="0"/>
              <a:t>duplex(one way) </a:t>
            </a:r>
            <a:r>
              <a:rPr lang="en-US" sz="2200" dirty="0"/>
              <a:t>communication, one channel is allocated and for full </a:t>
            </a:r>
            <a:r>
              <a:rPr lang="en-US" sz="2200" dirty="0" smtClean="0"/>
              <a:t>duplex(two way) </a:t>
            </a:r>
            <a:r>
              <a:rPr lang="en-US" sz="2200" dirty="0"/>
              <a:t>communication, two channels are allocated. </a:t>
            </a:r>
            <a:endParaRPr lang="en-US" sz="2200" dirty="0" smtClean="0"/>
          </a:p>
          <a:p>
            <a:pPr algn="just"/>
            <a:r>
              <a:rPr lang="en-US" sz="2200" dirty="0" smtClean="0"/>
              <a:t>It </a:t>
            </a:r>
            <a:r>
              <a:rPr lang="en-US" sz="2200" dirty="0"/>
              <a:t>is mainly used for </a:t>
            </a:r>
            <a:r>
              <a:rPr lang="en-US" sz="2200" dirty="0">
                <a:solidFill>
                  <a:srgbClr val="FF0000"/>
                </a:solidFill>
              </a:rPr>
              <a:t>voice communication </a:t>
            </a:r>
            <a:r>
              <a:rPr lang="en-US" sz="2200" dirty="0"/>
              <a:t>requiring </a:t>
            </a:r>
            <a:r>
              <a:rPr lang="en-US" sz="2200" dirty="0">
                <a:solidFill>
                  <a:srgbClr val="FF0000"/>
                </a:solidFill>
              </a:rPr>
              <a:t>real time </a:t>
            </a:r>
            <a:r>
              <a:rPr lang="en-US" sz="2200" dirty="0"/>
              <a:t>services without </a:t>
            </a:r>
            <a:r>
              <a:rPr lang="en-US" sz="2200" dirty="0" smtClean="0"/>
              <a:t>delay</a:t>
            </a:r>
            <a:r>
              <a:rPr lang="en-US" sz="2200" dirty="0"/>
              <a:t>. </a:t>
            </a:r>
          </a:p>
        </p:txBody>
      </p:sp>
      <p:pic>
        <p:nvPicPr>
          <p:cNvPr id="169" name="Picture 1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9417" y="3962400"/>
            <a:ext cx="632516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36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Packet Switched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I</a:t>
            </a:r>
            <a:r>
              <a:rPr lang="en-US" dirty="0" smtClean="0"/>
              <a:t>t </a:t>
            </a:r>
            <a:r>
              <a:rPr lang="en-US" dirty="0"/>
              <a:t>is </a:t>
            </a:r>
            <a:r>
              <a:rPr lang="en-US" dirty="0">
                <a:solidFill>
                  <a:srgbClr val="FF0000"/>
                </a:solidFill>
              </a:rPr>
              <a:t>not required </a:t>
            </a:r>
            <a:r>
              <a:rPr lang="en-US" dirty="0"/>
              <a:t>to establish the connection initially. </a:t>
            </a:r>
            <a:endParaRPr lang="en-US" dirty="0" smtClean="0"/>
          </a:p>
          <a:p>
            <a:pPr algn="just"/>
            <a:r>
              <a:rPr lang="en-US" dirty="0" smtClean="0"/>
              <a:t>The </a:t>
            </a:r>
            <a:r>
              <a:rPr lang="en-US" dirty="0"/>
              <a:t>connection/channel is available to use by </a:t>
            </a:r>
            <a:r>
              <a:rPr lang="en-US" dirty="0" smtClean="0"/>
              <a:t>users</a:t>
            </a:r>
            <a:r>
              <a:rPr lang="en-US" dirty="0"/>
              <a:t>. But when </a:t>
            </a:r>
            <a:r>
              <a:rPr lang="en-US" dirty="0" smtClean="0">
                <a:solidFill>
                  <a:srgbClr val="FF0000"/>
                </a:solidFill>
              </a:rPr>
              <a:t>traffic </a:t>
            </a:r>
            <a:r>
              <a:rPr lang="en-US" dirty="0" smtClean="0"/>
              <a:t>or </a:t>
            </a:r>
            <a:r>
              <a:rPr lang="en-US" dirty="0">
                <a:solidFill>
                  <a:srgbClr val="FF0000"/>
                </a:solidFill>
              </a:rPr>
              <a:t>number of users </a:t>
            </a:r>
            <a:r>
              <a:rPr lang="en-US" dirty="0"/>
              <a:t>increases then it will lead to </a:t>
            </a:r>
            <a:r>
              <a:rPr lang="en-US" dirty="0">
                <a:solidFill>
                  <a:srgbClr val="FF0000"/>
                </a:solidFill>
              </a:rPr>
              <a:t>congestion</a:t>
            </a:r>
            <a:r>
              <a:rPr lang="en-US" dirty="0"/>
              <a:t> in the network. </a:t>
            </a:r>
            <a:endParaRPr lang="en-US" dirty="0" smtClean="0"/>
          </a:p>
          <a:p>
            <a:pPr algn="just"/>
            <a:r>
              <a:rPr lang="en-US" dirty="0" smtClean="0"/>
              <a:t>Packet </a:t>
            </a:r>
            <a:r>
              <a:rPr lang="en-US" dirty="0"/>
              <a:t>switched networks are mainly used for </a:t>
            </a:r>
            <a:r>
              <a:rPr lang="en-US" dirty="0">
                <a:solidFill>
                  <a:srgbClr val="FF0000"/>
                </a:solidFill>
              </a:rPr>
              <a:t>data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voice</a:t>
            </a:r>
            <a:r>
              <a:rPr lang="en-US" dirty="0"/>
              <a:t> applications requiring </a:t>
            </a:r>
            <a:r>
              <a:rPr lang="en-US" dirty="0">
                <a:solidFill>
                  <a:srgbClr val="FF0000"/>
                </a:solidFill>
              </a:rPr>
              <a:t>non-real time</a:t>
            </a:r>
            <a:r>
              <a:rPr lang="en-US" dirty="0"/>
              <a:t> scenarios.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227" y="3818724"/>
            <a:ext cx="6577545" cy="251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21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90500" y="990600"/>
          <a:ext cx="8801100" cy="5181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000500"/>
                <a:gridCol w="4800600"/>
              </a:tblGrid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Wingdings" charset="2"/>
                        <a:buNone/>
                      </a:pPr>
                      <a:r>
                        <a:rPr lang="en-US" sz="2800" b="0" dirty="0" smtClean="0"/>
                        <a:t>Circuit Switching</a:t>
                      </a:r>
                      <a:endParaRPr lang="en-US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charset="2"/>
                        <a:buNone/>
                      </a:pPr>
                      <a:r>
                        <a:rPr lang="en-US" sz="2800" b="0" dirty="0" smtClean="0"/>
                        <a:t>Packet Switching</a:t>
                      </a:r>
                      <a:endParaRPr lang="en-US" sz="2800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90500" y="1508760"/>
          <a:ext cx="8801100" cy="82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000500"/>
                <a:gridCol w="4800600"/>
              </a:tblGrid>
              <a:tr h="370840">
                <a:tc>
                  <a:txBody>
                    <a:bodyPr/>
                    <a:lstStyle/>
                    <a:p>
                      <a:pPr marL="457200" indent="-457200" algn="just">
                        <a:buFont typeface="Wingdings" charset="2"/>
                        <a:buChar char="ü"/>
                      </a:pPr>
                      <a:r>
                        <a:rPr lang="en-US" sz="2400" b="0" dirty="0" smtClean="0"/>
                        <a:t>Dedicated</a:t>
                      </a:r>
                      <a:r>
                        <a:rPr lang="en-US" sz="2400" b="0" baseline="0" dirty="0" smtClean="0"/>
                        <a:t> </a:t>
                      </a:r>
                      <a:r>
                        <a:rPr lang="en-US" sz="2400" b="0" dirty="0" smtClean="0"/>
                        <a:t>path between source and destination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 algn="just">
                        <a:buFont typeface="Wingdings" charset="2"/>
                        <a:buChar char="ü"/>
                      </a:pPr>
                      <a:r>
                        <a:rPr lang="en-US" sz="2400" b="0" dirty="0" smtClean="0"/>
                        <a:t>No dedicated path</a:t>
                      </a:r>
                      <a:endParaRPr lang="en-US" sz="2400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90500" y="2331720"/>
          <a:ext cx="8801100" cy="5486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000500"/>
                <a:gridCol w="4800600"/>
              </a:tblGrid>
              <a:tr h="548640">
                <a:tc>
                  <a:txBody>
                    <a:bodyPr/>
                    <a:lstStyle/>
                    <a:p>
                      <a:pPr marL="457200" indent="-457200" algn="just">
                        <a:buFont typeface="Wingdings" charset="2"/>
                        <a:buChar char="ü"/>
                      </a:pPr>
                      <a:r>
                        <a:rPr lang="en-US" sz="2400" b="0" dirty="0" smtClean="0"/>
                        <a:t>All packets use same path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 algn="just">
                        <a:buFont typeface="Wingdings" charset="2"/>
                        <a:buChar char="ü"/>
                      </a:pPr>
                      <a:r>
                        <a:rPr lang="en-US" sz="2400" b="0" dirty="0" smtClean="0"/>
                        <a:t>Packets travel independently</a:t>
                      </a:r>
                      <a:endParaRPr lang="en-US" sz="2400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190500" y="2880360"/>
          <a:ext cx="8801100" cy="82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000500"/>
                <a:gridCol w="4800600"/>
              </a:tblGrid>
              <a:tr h="370840">
                <a:tc>
                  <a:txBody>
                    <a:bodyPr/>
                    <a:lstStyle/>
                    <a:p>
                      <a:pPr marL="457200" indent="-457200" algn="just">
                        <a:buFont typeface="Wingdings" charset="2"/>
                        <a:buChar char="ü"/>
                      </a:pPr>
                      <a:r>
                        <a:rPr lang="en-US" sz="2400" b="0" dirty="0" smtClean="0"/>
                        <a:t>Reserve the entire bandwidth in advance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 algn="just">
                        <a:buFont typeface="Wingdings" charset="2"/>
                        <a:buChar char="ü"/>
                      </a:pPr>
                      <a:r>
                        <a:rPr lang="en-US" sz="2400" b="0" dirty="0" smtClean="0"/>
                        <a:t>Does not reserve bandwidth</a:t>
                      </a:r>
                      <a:endParaRPr lang="en-US" sz="2400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90500" y="3703320"/>
          <a:ext cx="8801100" cy="4572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000500"/>
                <a:gridCol w="4800600"/>
              </a:tblGrid>
              <a:tr h="370840">
                <a:tc>
                  <a:txBody>
                    <a:bodyPr/>
                    <a:lstStyle/>
                    <a:p>
                      <a:pPr marL="457200" indent="-457200" algn="just">
                        <a:buFont typeface="Wingdings" charset="2"/>
                        <a:buChar char="ü"/>
                      </a:pPr>
                      <a:r>
                        <a:rPr lang="en-US" sz="2400" b="0" dirty="0" smtClean="0"/>
                        <a:t>Bandwidth wastage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 algn="just">
                        <a:buFont typeface="Wingdings" charset="2"/>
                        <a:buChar char="ü"/>
                      </a:pPr>
                      <a:r>
                        <a:rPr lang="en-US" sz="2400" b="0" dirty="0" smtClean="0"/>
                        <a:t>No bandwidth wastage</a:t>
                      </a:r>
                      <a:endParaRPr lang="en-US" sz="2400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190500" y="4160520"/>
          <a:ext cx="8801100" cy="82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000500"/>
                <a:gridCol w="4800600"/>
              </a:tblGrid>
              <a:tr h="0">
                <a:tc>
                  <a:txBody>
                    <a:bodyPr/>
                    <a:lstStyle/>
                    <a:p>
                      <a:pPr marL="457200" indent="-457200" algn="just">
                        <a:buFont typeface="Wingdings" charset="2"/>
                        <a:buChar char="ü"/>
                      </a:pPr>
                      <a:r>
                        <a:rPr lang="en-US" sz="2400" b="0" dirty="0" smtClean="0"/>
                        <a:t>No store and forward</a:t>
                      </a:r>
                      <a:r>
                        <a:rPr lang="en-US" sz="2400" b="0" baseline="0" dirty="0" smtClean="0"/>
                        <a:t> transmission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 algn="just">
                        <a:buFont typeface="Wingdings" charset="2"/>
                        <a:buChar char="ü"/>
                      </a:pPr>
                      <a:r>
                        <a:rPr lang="en-US" sz="2400" b="0" dirty="0" smtClean="0"/>
                        <a:t>Supports store and forward transmission</a:t>
                      </a:r>
                      <a:endParaRPr lang="en-US" sz="2400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540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Switching Network</a:t>
            </a:r>
            <a:endParaRPr lang="en-IN" dirty="0">
              <a:latin typeface="+mj-lt"/>
            </a:endParaRPr>
          </a:p>
        </p:txBody>
      </p:sp>
      <p:pic>
        <p:nvPicPr>
          <p:cNvPr id="4" name="Circuit Switching and Packet Switching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6000" y="990600"/>
            <a:ext cx="7112000" cy="5334000"/>
          </a:xfr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5195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08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b="1" dirty="0"/>
              <a:t>Mobile Computing</a:t>
            </a:r>
            <a:r>
              <a:rPr lang="en-US" dirty="0"/>
              <a:t> is a technology that allows transmission of data, voice and video via a computer or any other wireless enabled device without having to be connected to a fixed physical link. </a:t>
            </a:r>
            <a:endParaRPr lang="en-US" dirty="0" smtClean="0"/>
          </a:p>
          <a:p>
            <a:pPr algn="just"/>
            <a:r>
              <a:rPr lang="en-US" dirty="0" smtClean="0"/>
              <a:t>The </a:t>
            </a:r>
            <a:r>
              <a:rPr lang="en-US" dirty="0"/>
              <a:t>main concept </a:t>
            </a:r>
            <a:r>
              <a:rPr lang="en-US" dirty="0" smtClean="0"/>
              <a:t>involves: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Mobile communication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Mobile hardware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Mobile software</a:t>
            </a:r>
            <a:endParaRPr lang="en-US" dirty="0" smtClean="0"/>
          </a:p>
          <a:p>
            <a:pPr algn="just"/>
            <a:r>
              <a:rPr lang="en-US" b="1" dirty="0" smtClean="0"/>
              <a:t>Mobile communication </a:t>
            </a:r>
            <a:r>
              <a:rPr lang="en-US" dirty="0" smtClean="0"/>
              <a:t>refers </a:t>
            </a:r>
            <a:r>
              <a:rPr lang="en-US" dirty="0"/>
              <a:t>to the infrastructure put in place to ensure that seamless and reliable communication goes on. </a:t>
            </a:r>
            <a:endParaRPr lang="en-US" dirty="0" smtClean="0"/>
          </a:p>
          <a:p>
            <a:pPr algn="just"/>
            <a:r>
              <a:rPr lang="en-US" dirty="0" smtClean="0"/>
              <a:t>These </a:t>
            </a:r>
            <a:r>
              <a:rPr lang="en-US" dirty="0"/>
              <a:t>would include devices such as protocols, services, bandwidth, and portals necessary to facilitate and support the stated services. </a:t>
            </a:r>
          </a:p>
        </p:txBody>
      </p:sp>
    </p:spTree>
    <p:extLst>
      <p:ext uri="{BB962C8B-B14F-4D97-AF65-F5344CB8AC3E}">
        <p14:creationId xmlns:p14="http://schemas.microsoft.com/office/powerpoint/2010/main" val="5921138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Protocol Layers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Protocol?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Human Protocol(Language)</a:t>
            </a:r>
            <a:endParaRPr lang="en-US" sz="2400" dirty="0"/>
          </a:p>
          <a:p>
            <a:pPr lvl="1"/>
            <a:r>
              <a:rPr lang="en-US" sz="2000" dirty="0"/>
              <a:t>“what’s the time?”</a:t>
            </a:r>
          </a:p>
          <a:p>
            <a:pPr lvl="1"/>
            <a:r>
              <a:rPr lang="en-US" sz="2000" dirty="0"/>
              <a:t>“I have a question”</a:t>
            </a:r>
          </a:p>
          <a:p>
            <a:pPr lvl="1"/>
            <a:r>
              <a:rPr lang="en-US" sz="2000" dirty="0" smtClean="0"/>
              <a:t> Introduction Talk</a:t>
            </a:r>
          </a:p>
          <a:p>
            <a:pPr lvl="1"/>
            <a:endParaRPr lang="en-US" sz="2000" dirty="0"/>
          </a:p>
          <a:p>
            <a:pPr lvl="1"/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4306888" y="1143000"/>
            <a:ext cx="4837112" cy="1905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Network Protocol</a:t>
            </a:r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Set of rules</a:t>
            </a:r>
          </a:p>
          <a:p>
            <a:pPr lvl="1"/>
            <a:r>
              <a:rPr lang="en-US" sz="2000" dirty="0" smtClean="0"/>
              <a:t>machines </a:t>
            </a:r>
            <a:r>
              <a:rPr lang="en-US" sz="2000" dirty="0"/>
              <a:t>rather than humans</a:t>
            </a:r>
          </a:p>
          <a:p>
            <a:pPr lvl="1" algn="just"/>
            <a:r>
              <a:rPr lang="en-US" sz="2000" dirty="0" smtClean="0"/>
              <a:t>all </a:t>
            </a:r>
            <a:r>
              <a:rPr lang="en-US" sz="2000" dirty="0" smtClean="0">
                <a:solidFill>
                  <a:srgbClr val="FF0000"/>
                </a:solidFill>
              </a:rPr>
              <a:t>communication</a:t>
            </a:r>
            <a:r>
              <a:rPr lang="en-US" sz="2000" dirty="0" smtClean="0"/>
              <a:t> activity in Internet </a:t>
            </a:r>
            <a:r>
              <a:rPr lang="en-US" sz="2000" dirty="0" smtClean="0">
                <a:solidFill>
                  <a:srgbClr val="FF0000"/>
                </a:solidFill>
              </a:rPr>
              <a:t>governed</a:t>
            </a:r>
            <a:r>
              <a:rPr lang="en-US" sz="2000" dirty="0" smtClean="0"/>
              <a:t> by protocols.</a:t>
            </a:r>
            <a:endParaRPr lang="en-US" sz="2000" dirty="0"/>
          </a:p>
        </p:txBody>
      </p:sp>
      <p:pic>
        <p:nvPicPr>
          <p:cNvPr id="6" name="Picture 5" descr="http://www.studycampus.com/PgD/cnm/lesson1_files/whatisprotocol.gif"/>
          <p:cNvPicPr/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25011" y="2895600"/>
            <a:ext cx="2362200" cy="353943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2915700" y="3456722"/>
            <a:ext cx="3312600" cy="2677656"/>
          </a:xfrm>
          <a:prstGeom prst="rect">
            <a:avLst/>
          </a:prstGeom>
          <a:effectLst>
            <a:outerShdw blurRad="40000" dist="20000" dir="5400000" rotWithShape="0">
              <a:srgbClr val="000000">
                <a:alpha val="38000"/>
              </a:srgbClr>
            </a:outerShdw>
            <a:softEdge rad="6350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8100" lvl="1" algn="ctr"/>
            <a:r>
              <a:rPr lang="en-US" sz="2400" i="1" dirty="0" smtClean="0">
                <a:solidFill>
                  <a:srgbClr val="CC0000"/>
                </a:solidFill>
              </a:rPr>
              <a:t>Protocols</a:t>
            </a:r>
            <a:r>
              <a:rPr lang="en-US" sz="2400" i="1" dirty="0" smtClean="0"/>
              <a:t> define </a:t>
            </a:r>
            <a:r>
              <a:rPr lang="en-US" sz="2400" i="1" dirty="0" smtClean="0">
                <a:solidFill>
                  <a:srgbClr val="CC0000"/>
                </a:solidFill>
              </a:rPr>
              <a:t>format</a:t>
            </a:r>
            <a:r>
              <a:rPr lang="en-US" sz="2400" i="1" dirty="0" smtClean="0"/>
              <a:t>, </a:t>
            </a:r>
            <a:r>
              <a:rPr lang="en-US" sz="2400" i="1" dirty="0" smtClean="0">
                <a:solidFill>
                  <a:srgbClr val="CC0000"/>
                </a:solidFill>
              </a:rPr>
              <a:t>order</a:t>
            </a:r>
            <a:r>
              <a:rPr lang="en-US" sz="2400" i="1" dirty="0" smtClean="0"/>
              <a:t> of </a:t>
            </a:r>
            <a:r>
              <a:rPr lang="en-US" sz="2400" i="1" dirty="0" smtClean="0">
                <a:solidFill>
                  <a:srgbClr val="CC0000"/>
                </a:solidFill>
              </a:rPr>
              <a:t>message sent and received</a:t>
            </a:r>
            <a:r>
              <a:rPr lang="en-US" sz="2400" i="1" dirty="0" smtClean="0"/>
              <a:t> among network entities, and </a:t>
            </a:r>
            <a:r>
              <a:rPr lang="en-US" sz="2400" i="1" dirty="0" smtClean="0">
                <a:solidFill>
                  <a:srgbClr val="CC0000"/>
                </a:solidFill>
              </a:rPr>
              <a:t>actions taken</a:t>
            </a:r>
            <a:r>
              <a:rPr lang="en-US" sz="2400" i="1" dirty="0" smtClean="0"/>
              <a:t> on message transmission and receipt</a:t>
            </a:r>
            <a:endParaRPr lang="en-US" sz="2400" i="1" dirty="0">
              <a:solidFill>
                <a:srgbClr val="FF0000"/>
              </a:solidFill>
            </a:endParaRPr>
          </a:p>
        </p:txBody>
      </p:sp>
      <p:pic>
        <p:nvPicPr>
          <p:cNvPr id="7" name="Picture 6" descr="http://www.studycampus.com/PgD/cnm/lesson1_files/whatisprotocol.gif"/>
          <p:cNvPicPr/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1000" y="2895600"/>
            <a:ext cx="2438400" cy="35394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556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Protocols </a:t>
            </a:r>
            <a:r>
              <a:rPr lang="en-US" dirty="0" smtClean="0"/>
              <a:t>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defRPr/>
            </a:pPr>
            <a:r>
              <a:rPr lang="en-IN" sz="2401" dirty="0"/>
              <a:t>To deals with connecting </a:t>
            </a:r>
            <a:r>
              <a:rPr lang="en-IN" sz="2401" dirty="0" smtClean="0"/>
              <a:t>systems </a:t>
            </a:r>
            <a:r>
              <a:rPr lang="en-IN" sz="2401" dirty="0"/>
              <a:t>that are open for communication with other systems. </a:t>
            </a:r>
            <a:endParaRPr lang="en-US" sz="2401" dirty="0">
              <a:solidFill>
                <a:srgbClr val="FF0000"/>
              </a:solidFill>
            </a:endParaRPr>
          </a:p>
          <a:p>
            <a:pPr algn="just">
              <a:defRPr/>
            </a:pPr>
            <a:r>
              <a:rPr lang="en-US" sz="2401" dirty="0" smtClean="0">
                <a:solidFill>
                  <a:srgbClr val="FF0000"/>
                </a:solidFill>
              </a:rPr>
              <a:t>OSI Layer Model </a:t>
            </a:r>
            <a:r>
              <a:rPr lang="en-IN" dirty="0" smtClean="0"/>
              <a:t>(Open Systems Interconnection) </a:t>
            </a:r>
            <a:endParaRPr lang="en-US" sz="2401" dirty="0" smtClean="0"/>
          </a:p>
          <a:p>
            <a:pPr algn="just">
              <a:defRPr/>
            </a:pPr>
            <a:r>
              <a:rPr lang="en-IN" sz="2401" dirty="0" smtClean="0"/>
              <a:t>Developed by the International Standards Organization (</a:t>
            </a:r>
            <a:r>
              <a:rPr lang="en-IN" sz="2401" dirty="0" smtClean="0">
                <a:solidFill>
                  <a:srgbClr val="FF0000"/>
                </a:solidFill>
              </a:rPr>
              <a:t>ISO</a:t>
            </a:r>
            <a:r>
              <a:rPr lang="en-IN" sz="2401" dirty="0" smtClean="0"/>
              <a:t>) with </a:t>
            </a:r>
            <a:r>
              <a:rPr lang="en-IN" sz="2401" dirty="0" smtClean="0">
                <a:solidFill>
                  <a:srgbClr val="FF0000"/>
                </a:solidFill>
              </a:rPr>
              <a:t>seven </a:t>
            </a:r>
            <a:r>
              <a:rPr lang="en-IN" sz="2401" dirty="0" smtClean="0"/>
              <a:t>different layers.</a:t>
            </a:r>
          </a:p>
          <a:p>
            <a:pPr marL="1200099" lvl="2" indent="-457200" algn="just">
              <a:buFont typeface="+mj-lt"/>
              <a:buAutoNum type="arabicPeriod"/>
              <a:defRPr/>
            </a:pPr>
            <a:r>
              <a:rPr lang="en-IN" sz="2000" dirty="0" smtClean="0"/>
              <a:t>Physical Layer	</a:t>
            </a:r>
          </a:p>
          <a:p>
            <a:pPr marL="1200099" lvl="2" indent="-457200" algn="just">
              <a:buFont typeface="+mj-lt"/>
              <a:buAutoNum type="arabicPeriod"/>
              <a:defRPr/>
            </a:pPr>
            <a:r>
              <a:rPr lang="en-IN" sz="2000" dirty="0" smtClean="0"/>
              <a:t>Data Link Layer</a:t>
            </a:r>
          </a:p>
          <a:p>
            <a:pPr marL="1200099" lvl="2" indent="-457200" algn="just">
              <a:buFont typeface="+mj-lt"/>
              <a:buAutoNum type="arabicPeriod"/>
              <a:defRPr/>
            </a:pPr>
            <a:r>
              <a:rPr lang="en-IN" sz="2000" dirty="0" smtClean="0"/>
              <a:t>Network Layer	</a:t>
            </a:r>
          </a:p>
          <a:p>
            <a:pPr marL="1200099" lvl="2" indent="-457200" algn="just">
              <a:buFont typeface="+mj-lt"/>
              <a:buAutoNum type="arabicPeriod"/>
              <a:defRPr/>
            </a:pPr>
            <a:r>
              <a:rPr lang="en-IN" sz="2000" dirty="0" smtClean="0"/>
              <a:t>Transport Layer</a:t>
            </a:r>
          </a:p>
          <a:p>
            <a:pPr marL="1200099" lvl="2" indent="-457200" algn="just">
              <a:buFont typeface="+mj-lt"/>
              <a:buAutoNum type="arabicPeriod"/>
              <a:defRPr/>
            </a:pPr>
            <a:r>
              <a:rPr lang="en-IN" sz="2000" dirty="0" smtClean="0"/>
              <a:t>Session Layer	</a:t>
            </a:r>
          </a:p>
          <a:p>
            <a:pPr marL="1200099" lvl="2" indent="-457200" algn="just">
              <a:buFont typeface="+mj-lt"/>
              <a:buAutoNum type="arabicPeriod"/>
              <a:defRPr/>
            </a:pPr>
            <a:r>
              <a:rPr lang="en-IN" sz="2000" dirty="0" smtClean="0"/>
              <a:t>Presentation Layer</a:t>
            </a:r>
          </a:p>
          <a:p>
            <a:pPr marL="1200099" lvl="2" indent="-457200" algn="just">
              <a:buFont typeface="+mj-lt"/>
              <a:buAutoNum type="arabicPeriod"/>
              <a:defRPr/>
            </a:pPr>
            <a:r>
              <a:rPr lang="en-IN" sz="2000" dirty="0" smtClean="0"/>
              <a:t>Application Layer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34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Air Plane Travel</a:t>
            </a:r>
            <a:endParaRPr lang="en-US" dirty="0"/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1111250" y="1968500"/>
            <a:ext cx="7042150" cy="3969353"/>
            <a:chOff x="700" y="1000"/>
            <a:chExt cx="4100" cy="2072"/>
          </a:xfrm>
        </p:grpSpPr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846" y="1007"/>
              <a:ext cx="1123" cy="1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000" dirty="0" smtClean="0">
                  <a:solidFill>
                    <a:srgbClr val="000099"/>
                  </a:solidFill>
                  <a:latin typeface="+mn-lt"/>
                </a:rPr>
                <a:t>ticket </a:t>
              </a:r>
              <a:r>
                <a:rPr lang="en-US" altLang="en-US" sz="2000" dirty="0">
                  <a:solidFill>
                    <a:srgbClr val="000099"/>
                  </a:solidFill>
                  <a:latin typeface="+mn-lt"/>
                </a:rPr>
                <a:t>(purchase)</a:t>
              </a:r>
            </a:p>
            <a:p>
              <a:endParaRPr lang="en-US" altLang="en-US" sz="2000" dirty="0">
                <a:solidFill>
                  <a:srgbClr val="000099"/>
                </a:solidFill>
                <a:latin typeface="+mn-lt"/>
              </a:endParaRPr>
            </a:p>
            <a:p>
              <a:r>
                <a:rPr lang="en-US" altLang="en-US" sz="2000" dirty="0">
                  <a:solidFill>
                    <a:srgbClr val="000099"/>
                  </a:solidFill>
                  <a:latin typeface="+mn-lt"/>
                </a:rPr>
                <a:t>baggage (check)</a:t>
              </a:r>
            </a:p>
            <a:p>
              <a:endParaRPr lang="en-US" altLang="en-US" sz="2000" dirty="0">
                <a:solidFill>
                  <a:srgbClr val="000099"/>
                </a:solidFill>
                <a:latin typeface="+mn-lt"/>
              </a:endParaRPr>
            </a:p>
            <a:p>
              <a:r>
                <a:rPr lang="en-US" altLang="en-US" sz="2000" dirty="0">
                  <a:solidFill>
                    <a:srgbClr val="000099"/>
                  </a:solidFill>
                  <a:latin typeface="+mn-lt"/>
                </a:rPr>
                <a:t>gates (load)</a:t>
              </a:r>
            </a:p>
            <a:p>
              <a:endParaRPr lang="en-US" altLang="en-US" sz="2000" dirty="0">
                <a:solidFill>
                  <a:srgbClr val="000099"/>
                </a:solidFill>
                <a:latin typeface="+mn-lt"/>
              </a:endParaRPr>
            </a:p>
            <a:p>
              <a:r>
                <a:rPr lang="en-US" altLang="en-US" sz="2000" dirty="0">
                  <a:solidFill>
                    <a:srgbClr val="000099"/>
                  </a:solidFill>
                  <a:latin typeface="+mn-lt"/>
                </a:rPr>
                <a:t>runway takeoff</a:t>
              </a:r>
            </a:p>
            <a:p>
              <a:endParaRPr lang="en-US" altLang="en-US" sz="2000" dirty="0">
                <a:solidFill>
                  <a:srgbClr val="000099"/>
                </a:solidFill>
                <a:latin typeface="+mn-lt"/>
              </a:endParaRPr>
            </a:p>
            <a:p>
              <a:r>
                <a:rPr lang="en-US" altLang="en-US" sz="2000" dirty="0">
                  <a:solidFill>
                    <a:srgbClr val="000099"/>
                  </a:solidFill>
                  <a:latin typeface="+mn-lt"/>
                </a:rPr>
                <a:t>airplane routing</a:t>
              </a:r>
            </a:p>
          </p:txBody>
        </p:sp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3242" y="1001"/>
              <a:ext cx="1126" cy="1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000" dirty="0">
                  <a:solidFill>
                    <a:srgbClr val="000099"/>
                  </a:solidFill>
                  <a:latin typeface="+mn-lt"/>
                </a:rPr>
                <a:t>ticket (complain)</a:t>
              </a:r>
            </a:p>
            <a:p>
              <a:endParaRPr lang="en-US" altLang="en-US" sz="2000" dirty="0">
                <a:solidFill>
                  <a:srgbClr val="000099"/>
                </a:solidFill>
                <a:latin typeface="+mn-lt"/>
              </a:endParaRPr>
            </a:p>
            <a:p>
              <a:r>
                <a:rPr lang="en-US" altLang="en-US" sz="2000" dirty="0">
                  <a:solidFill>
                    <a:srgbClr val="000099"/>
                  </a:solidFill>
                  <a:latin typeface="+mn-lt"/>
                </a:rPr>
                <a:t>baggage (claim)</a:t>
              </a:r>
            </a:p>
            <a:p>
              <a:endParaRPr lang="en-US" altLang="en-US" sz="2000" dirty="0">
                <a:solidFill>
                  <a:srgbClr val="000099"/>
                </a:solidFill>
                <a:latin typeface="+mn-lt"/>
              </a:endParaRPr>
            </a:p>
            <a:p>
              <a:r>
                <a:rPr lang="en-US" altLang="en-US" sz="2000" dirty="0">
                  <a:solidFill>
                    <a:srgbClr val="000099"/>
                  </a:solidFill>
                  <a:latin typeface="+mn-lt"/>
                </a:rPr>
                <a:t>gates (unload)</a:t>
              </a:r>
            </a:p>
            <a:p>
              <a:endParaRPr lang="en-US" altLang="en-US" sz="2000" dirty="0">
                <a:solidFill>
                  <a:srgbClr val="000099"/>
                </a:solidFill>
                <a:latin typeface="+mn-lt"/>
              </a:endParaRPr>
            </a:p>
            <a:p>
              <a:r>
                <a:rPr lang="en-US" altLang="en-US" sz="2000" dirty="0">
                  <a:solidFill>
                    <a:srgbClr val="000099"/>
                  </a:solidFill>
                  <a:latin typeface="+mn-lt"/>
                </a:rPr>
                <a:t>runway landing</a:t>
              </a:r>
            </a:p>
            <a:p>
              <a:endParaRPr lang="en-US" altLang="en-US" sz="2000" dirty="0">
                <a:solidFill>
                  <a:srgbClr val="000099"/>
                </a:solidFill>
                <a:latin typeface="+mn-lt"/>
              </a:endParaRPr>
            </a:p>
            <a:p>
              <a:r>
                <a:rPr lang="en-US" altLang="en-US" sz="2000" dirty="0">
                  <a:solidFill>
                    <a:srgbClr val="000099"/>
                  </a:solidFill>
                  <a:latin typeface="+mn-lt"/>
                </a:rPr>
                <a:t>airplane routing</a:t>
              </a:r>
            </a:p>
          </p:txBody>
        </p:sp>
        <p:sp>
          <p:nvSpPr>
            <p:cNvPr id="7" name="Text Box 7"/>
            <p:cNvSpPr txBox="1">
              <a:spLocks noChangeArrowheads="1"/>
            </p:cNvSpPr>
            <p:nvPr/>
          </p:nvSpPr>
          <p:spPr bwMode="auto">
            <a:xfrm>
              <a:off x="2074" y="2825"/>
              <a:ext cx="1078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2000" dirty="0">
                  <a:solidFill>
                    <a:srgbClr val="000099"/>
                  </a:solidFill>
                  <a:latin typeface="+mn-lt"/>
                </a:rPr>
                <a:t>airplane routing</a:t>
              </a: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700" y="1000"/>
              <a:ext cx="4100" cy="2072"/>
            </a:xfrm>
            <a:custGeom>
              <a:avLst/>
              <a:gdLst>
                <a:gd name="T0" fmla="*/ 0 w 4100"/>
                <a:gd name="T1" fmla="*/ 0 h 2072"/>
                <a:gd name="T2" fmla="*/ 4 w 4100"/>
                <a:gd name="T3" fmla="*/ 1736 h 2072"/>
                <a:gd name="T4" fmla="*/ 804 w 4100"/>
                <a:gd name="T5" fmla="*/ 2064 h 2072"/>
                <a:gd name="T6" fmla="*/ 3468 w 4100"/>
                <a:gd name="T7" fmla="*/ 2072 h 2072"/>
                <a:gd name="T8" fmla="*/ 4100 w 4100"/>
                <a:gd name="T9" fmla="*/ 1736 h 2072"/>
                <a:gd name="T10" fmla="*/ 4100 w 4100"/>
                <a:gd name="T11" fmla="*/ 96 h 20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100"/>
                <a:gd name="T19" fmla="*/ 0 h 2072"/>
                <a:gd name="T20" fmla="*/ 4100 w 4100"/>
                <a:gd name="T21" fmla="*/ 2072 h 207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100" h="2072">
                  <a:moveTo>
                    <a:pt x="0" y="0"/>
                  </a:moveTo>
                  <a:lnTo>
                    <a:pt x="4" y="1736"/>
                  </a:lnTo>
                  <a:lnTo>
                    <a:pt x="804" y="2064"/>
                  </a:lnTo>
                  <a:lnTo>
                    <a:pt x="3468" y="2072"/>
                  </a:lnTo>
                  <a:lnTo>
                    <a:pt x="4100" y="1736"/>
                  </a:lnTo>
                  <a:lnTo>
                    <a:pt x="4100" y="96"/>
                  </a:lnTo>
                </a:path>
              </a:pathLst>
            </a:cu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" name="Oval 10"/>
          <p:cNvSpPr/>
          <p:nvPr/>
        </p:nvSpPr>
        <p:spPr>
          <a:xfrm>
            <a:off x="645449" y="158750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676400" y="1218168"/>
            <a:ext cx="1276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smtClean="0"/>
              <a:t>Departure</a:t>
            </a:r>
            <a:endParaRPr lang="en-US" sz="2000" b="1" u="sng" dirty="0"/>
          </a:p>
        </p:txBody>
      </p:sp>
      <p:sp>
        <p:nvSpPr>
          <p:cNvPr id="12" name="TextBox 11"/>
          <p:cNvSpPr txBox="1"/>
          <p:nvPr/>
        </p:nvSpPr>
        <p:spPr>
          <a:xfrm>
            <a:off x="5938297" y="1218168"/>
            <a:ext cx="892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smtClean="0"/>
              <a:t>Arrival</a:t>
            </a:r>
            <a:endParaRPr lang="en-US" sz="2000" b="1" u="sng" dirty="0"/>
          </a:p>
        </p:txBody>
      </p:sp>
    </p:spTree>
    <p:extLst>
      <p:ext uri="{BB962C8B-B14F-4D97-AF65-F5344CB8AC3E}">
        <p14:creationId xmlns:p14="http://schemas.microsoft.com/office/powerpoint/2010/main" val="209626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repeatCount="0" accel="50000" decel="5000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7.22222E-6 7.03704E-6 C 0.00138 0.03311 0.00277 0.06644 0.00312 0.097 C 0.00329 0.12755 0.00156 0.15325 0.00156 0.1838 C 0.00156 0.21459 0.00312 0.25001 0.00312 0.28079 C 0.00312 0.31181 0.00156 0.33751 0.00156 0.36968 C 0.00156 0.40209 -0.02622 0.43774 0.00312 0.47478 C 0.03246 0.51181 0.11163 0.57107 0.17742 0.59214 C 0.24305 0.61297 0.39704 0.60001 0.39704 0.60001 C 0.48263 0.60371 0.61909 0.63403 0.69097 0.61436 C 0.76301 0.59445 0.8052 0.52223 0.82899 0.48079 C 0.8526 0.43959 0.83246 0.4014 0.8335 0.36575 C 0.83454 0.3301 0.83541 0.29746 0.83506 0.26667 C 0.83454 0.23612 0.83142 0.21089 0.83038 0.18195 C 0.82951 0.15302 0.82847 0.1264 0.82899 0.09306 C 0.82951 0.05973 0.8335 -0.01805 0.8335 -0.01805 " pathEditMode="relative" ptsTypes="AAAAAAAAAAAAAAA">
                                      <p:cBhvr>
                                        <p:cTn id="14" dur="8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>
                <a:ea typeface="Open Sans Semibold" charset="0"/>
                <a:cs typeface="Open Sans Semibold" charset="0"/>
              </a:rPr>
              <a:t>How OSI Layer Works?</a:t>
            </a:r>
            <a:endParaRPr lang="en-US" altLang="en-US" dirty="0">
              <a:ea typeface="Open Sans Semibold" charset="0"/>
              <a:cs typeface="Open Sans Semibold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" y="2057401"/>
            <a:ext cx="8763000" cy="2534202"/>
          </a:xfrm>
        </p:spPr>
      </p:pic>
    </p:spTree>
    <p:extLst>
      <p:ext uri="{BB962C8B-B14F-4D97-AF65-F5344CB8AC3E}">
        <p14:creationId xmlns:p14="http://schemas.microsoft.com/office/powerpoint/2010/main" val="23636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Physical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  <a:p>
            <a:pPr marL="0" indent="0">
              <a:buNone/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  <a:p>
            <a:pPr marL="0" indent="0">
              <a:buNone/>
              <a:defRPr/>
            </a:pPr>
            <a:endParaRPr lang="en-US" dirty="0" smtClean="0"/>
          </a:p>
          <a:p>
            <a:pPr algn="just">
              <a:defRPr/>
            </a:pPr>
            <a:r>
              <a:rPr lang="en-US" dirty="0"/>
              <a:t>The physical layer is responsible for </a:t>
            </a:r>
            <a:r>
              <a:rPr lang="en-US" dirty="0">
                <a:solidFill>
                  <a:srgbClr val="FF0000"/>
                </a:solidFill>
              </a:rPr>
              <a:t>movements of individual bits </a:t>
            </a:r>
            <a:r>
              <a:rPr lang="en-US" dirty="0"/>
              <a:t>from one hop (node) to the </a:t>
            </a:r>
            <a:r>
              <a:rPr lang="en-US" dirty="0" smtClean="0"/>
              <a:t>next</a:t>
            </a:r>
            <a:r>
              <a:rPr lang="en-US" dirty="0"/>
              <a:t>.</a:t>
            </a: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212" y="1524000"/>
            <a:ext cx="7874993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984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Data Link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 marL="0" indent="0">
              <a:buNone/>
              <a:defRPr/>
            </a:pPr>
            <a:endParaRPr lang="en-US" sz="2775" dirty="0" smtClean="0"/>
          </a:p>
          <a:p>
            <a:pPr algn="just">
              <a:defRPr/>
            </a:pPr>
            <a:r>
              <a:rPr lang="en-US" altLang="en-US" dirty="0" smtClean="0"/>
              <a:t>The </a:t>
            </a:r>
            <a:r>
              <a:rPr lang="en-US" altLang="en-US" dirty="0"/>
              <a:t>data link layer is responsible for </a:t>
            </a:r>
            <a:r>
              <a:rPr lang="en-US" altLang="en-US" dirty="0">
                <a:solidFill>
                  <a:srgbClr val="FF0000"/>
                </a:solidFill>
              </a:rPr>
              <a:t>moving frames </a:t>
            </a:r>
            <a:r>
              <a:rPr lang="en-US" altLang="en-US" dirty="0"/>
              <a:t>from one hop (node) to the next.</a:t>
            </a:r>
            <a:endParaRPr lang="en-IN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6328" y="1600200"/>
            <a:ext cx="7589257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185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Network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 smtClean="0"/>
          </a:p>
          <a:p>
            <a:pPr marL="0" indent="0">
              <a:buNone/>
              <a:defRPr/>
            </a:pPr>
            <a:endParaRPr lang="en-US" dirty="0" smtClean="0"/>
          </a:p>
          <a:p>
            <a:pPr marL="0" indent="0" algn="just">
              <a:buNone/>
              <a:defRPr/>
            </a:pPr>
            <a:endParaRPr lang="en-US" dirty="0" smtClean="0"/>
          </a:p>
          <a:p>
            <a:pPr algn="just">
              <a:defRPr/>
            </a:pPr>
            <a:r>
              <a:rPr lang="en-US" dirty="0" smtClean="0"/>
              <a:t>The </a:t>
            </a:r>
            <a:r>
              <a:rPr lang="en-US" dirty="0"/>
              <a:t>network layer is responsible for the </a:t>
            </a:r>
            <a:r>
              <a:rPr lang="en-US" dirty="0">
                <a:solidFill>
                  <a:srgbClr val="FF0000"/>
                </a:solidFill>
              </a:rPr>
              <a:t>delivery of individual packets </a:t>
            </a:r>
            <a:r>
              <a:rPr lang="en-US" dirty="0"/>
              <a:t>from the source host to the destination host.</a:t>
            </a:r>
          </a:p>
          <a:p>
            <a:pPr marL="0" indent="0">
              <a:buNone/>
              <a:defRPr/>
            </a:pPr>
            <a:endParaRPr lang="en-US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9890" y="1219200"/>
            <a:ext cx="7941965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697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Transport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  <a:p>
            <a:pPr marL="0" indent="0">
              <a:buNone/>
              <a:defRPr/>
            </a:pPr>
            <a:endParaRPr lang="en-US" dirty="0"/>
          </a:p>
          <a:p>
            <a:pPr algn="just">
              <a:defRPr/>
            </a:pPr>
            <a:r>
              <a:rPr lang="en-US" altLang="en-US" dirty="0"/>
              <a:t>The transport layer is responsible for the </a:t>
            </a:r>
            <a:r>
              <a:rPr lang="en-US" altLang="en-US" dirty="0">
                <a:solidFill>
                  <a:srgbClr val="FF0000"/>
                </a:solidFill>
              </a:rPr>
              <a:t>delivery of a message </a:t>
            </a:r>
            <a:r>
              <a:rPr lang="en-US" altLang="en-US" dirty="0"/>
              <a:t>from one process to another.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pic>
        <p:nvPicPr>
          <p:cNvPr id="4" name="Picture 6"/>
          <p:cNvPicPr>
            <a:picLocks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2000" y="1371600"/>
            <a:ext cx="756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98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Session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  <a:p>
            <a:pPr marL="0" indent="0">
              <a:buNone/>
              <a:defRPr/>
            </a:pPr>
            <a:endParaRPr lang="en-US" dirty="0"/>
          </a:p>
          <a:p>
            <a:pPr algn="just">
              <a:defRPr/>
            </a:pPr>
            <a:r>
              <a:rPr lang="en-US" altLang="en-US" dirty="0"/>
              <a:t>The session layer is responsible for </a:t>
            </a:r>
            <a:r>
              <a:rPr lang="en-US" altLang="en-US" dirty="0">
                <a:solidFill>
                  <a:srgbClr val="FF0000"/>
                </a:solidFill>
              </a:rPr>
              <a:t>dialog control and synchronization</a:t>
            </a:r>
            <a:r>
              <a:rPr lang="en-US" altLang="en-US" dirty="0"/>
              <a:t>.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310243" y="1143000"/>
            <a:ext cx="6523513" cy="3035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317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Cont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600" y="1143000"/>
            <a:ext cx="5446200" cy="5181600"/>
          </a:xfrm>
        </p:spPr>
        <p:txBody>
          <a:bodyPr>
            <a:normAutofit/>
          </a:bodyPr>
          <a:lstStyle/>
          <a:p>
            <a:pPr algn="just"/>
            <a:r>
              <a:rPr lang="en-US" b="1" dirty="0"/>
              <a:t>Mobile hardware </a:t>
            </a:r>
            <a:r>
              <a:rPr lang="en-US" dirty="0"/>
              <a:t>includes mobile devices or device components that receive or access the service of mobility. </a:t>
            </a:r>
          </a:p>
          <a:p>
            <a:pPr algn="just"/>
            <a:r>
              <a:rPr lang="en-US" dirty="0"/>
              <a:t>They would range from portable laptops, smartphones, tablet Pc's, Personal Digital Assistants.</a:t>
            </a:r>
            <a:endParaRPr lang="en-US" b="1" dirty="0"/>
          </a:p>
          <a:p>
            <a:pPr algn="just"/>
            <a:r>
              <a:rPr lang="en-US" b="1" dirty="0"/>
              <a:t>Mobile software </a:t>
            </a:r>
            <a:r>
              <a:rPr lang="en-US" dirty="0"/>
              <a:t>is the actual program that runs on the mobile hardware. </a:t>
            </a:r>
          </a:p>
          <a:p>
            <a:pPr algn="just"/>
            <a:r>
              <a:rPr lang="en-US" dirty="0" smtClean="0"/>
              <a:t>In </a:t>
            </a:r>
            <a:r>
              <a:rPr lang="en-US" dirty="0"/>
              <a:t>other terms, it is the operating system of the appliance. It's the essential component that operates the mobile device.</a:t>
            </a:r>
            <a:endParaRPr lang="en-US" b="1" dirty="0"/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8816" y="1181100"/>
            <a:ext cx="2456656" cy="21372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2889" y="3759200"/>
            <a:ext cx="3188511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320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Presentation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 smtClean="0"/>
          </a:p>
          <a:p>
            <a:pPr algn="just">
              <a:defRPr/>
            </a:pPr>
            <a:r>
              <a:rPr lang="en-US" altLang="en-US" dirty="0"/>
              <a:t>The presentation layer is responsible for </a:t>
            </a:r>
            <a:r>
              <a:rPr lang="en-US" altLang="en-US" dirty="0">
                <a:solidFill>
                  <a:srgbClr val="FF0000"/>
                </a:solidFill>
              </a:rPr>
              <a:t>translation, compression, and encryption</a:t>
            </a:r>
            <a:r>
              <a:rPr lang="en-US" altLang="en-US" dirty="0"/>
              <a:t>.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288" y="1335474"/>
            <a:ext cx="7413423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541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Application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  <a:p>
            <a:pPr marL="0" indent="0">
              <a:buNone/>
              <a:defRPr/>
            </a:pPr>
            <a:endParaRPr lang="en-US" altLang="en-US" dirty="0" smtClean="0"/>
          </a:p>
          <a:p>
            <a:pPr algn="just">
              <a:defRPr/>
            </a:pPr>
            <a:endParaRPr lang="en-US" altLang="en-US" sz="2100" dirty="0" smtClean="0"/>
          </a:p>
          <a:p>
            <a:pPr algn="just">
              <a:defRPr/>
            </a:pPr>
            <a:r>
              <a:rPr lang="en-US" altLang="en-US" dirty="0" smtClean="0"/>
              <a:t>The </a:t>
            </a:r>
            <a:r>
              <a:rPr lang="en-US" altLang="en-US" dirty="0"/>
              <a:t>application layer is responsible for </a:t>
            </a:r>
            <a:r>
              <a:rPr lang="en-US" altLang="en-US" dirty="0">
                <a:solidFill>
                  <a:srgbClr val="FF0000"/>
                </a:solidFill>
              </a:rPr>
              <a:t>providing services </a:t>
            </a:r>
            <a:r>
              <a:rPr lang="en-US" altLang="en-US" dirty="0"/>
              <a:t>to the user.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1066800"/>
            <a:ext cx="6538200" cy="3305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618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Summary – OSI Layer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3467100" y="1524000"/>
            <a:ext cx="2209800" cy="457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455857" y="2134849"/>
            <a:ext cx="2209800" cy="4572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Presentation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455857" y="2745698"/>
            <a:ext cx="2209800" cy="4572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Session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455857" y="3394022"/>
            <a:ext cx="2209800" cy="4572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Transport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3455857" y="4042346"/>
            <a:ext cx="2209800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Network 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467100" y="4690670"/>
            <a:ext cx="2209800" cy="457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link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467100" y="5345238"/>
            <a:ext cx="2209800" cy="4572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Physical</a:t>
            </a:r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5873646" y="1131490"/>
            <a:ext cx="2362200" cy="905655"/>
          </a:xfrm>
          <a:prstGeom prst="wedgeRoundRectCallout">
            <a:avLst>
              <a:gd name="adj1" fmla="val -58185"/>
              <a:gd name="adj2" fmla="val 15176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 allow access to network resource</a:t>
            </a:r>
            <a:endParaRPr lang="en-US" dirty="0"/>
          </a:p>
        </p:txBody>
      </p:sp>
      <p:sp>
        <p:nvSpPr>
          <p:cNvPr id="13" name="Rounded Rectangular Callout 12"/>
          <p:cNvSpPr/>
          <p:nvPr/>
        </p:nvSpPr>
        <p:spPr>
          <a:xfrm>
            <a:off x="685799" y="1729536"/>
            <a:ext cx="2537085" cy="785019"/>
          </a:xfrm>
          <a:prstGeom prst="wedgeRoundRectCallout">
            <a:avLst>
              <a:gd name="adj1" fmla="val 58354"/>
              <a:gd name="adj2" fmla="val 34271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 translate, encrypt and compress data</a:t>
            </a:r>
            <a:endParaRPr lang="en-US" dirty="0"/>
          </a:p>
        </p:txBody>
      </p:sp>
      <p:sp>
        <p:nvSpPr>
          <p:cNvPr id="14" name="Rounded Rectangular Callout 13"/>
          <p:cNvSpPr/>
          <p:nvPr/>
        </p:nvSpPr>
        <p:spPr>
          <a:xfrm>
            <a:off x="381001" y="2878735"/>
            <a:ext cx="2841883" cy="1030573"/>
          </a:xfrm>
          <a:prstGeom prst="wedgeRoundRectCallout">
            <a:avLst>
              <a:gd name="adj1" fmla="val 58354"/>
              <a:gd name="adj2" fmla="val 3427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 provide reliable process-to-process message delivery and error recovery</a:t>
            </a:r>
            <a:endParaRPr lang="en-US" dirty="0"/>
          </a:p>
        </p:txBody>
      </p:sp>
      <p:sp>
        <p:nvSpPr>
          <p:cNvPr id="15" name="Rounded Rectangular Callout 14"/>
          <p:cNvSpPr/>
          <p:nvPr/>
        </p:nvSpPr>
        <p:spPr>
          <a:xfrm>
            <a:off x="5862402" y="2418637"/>
            <a:ext cx="2519597" cy="785019"/>
          </a:xfrm>
          <a:prstGeom prst="wedgeRoundRectCallout">
            <a:avLst>
              <a:gd name="adj1" fmla="val -58185"/>
              <a:gd name="adj2" fmla="val 1517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 establish, manage and terminate sessions</a:t>
            </a:r>
            <a:endParaRPr lang="en-US" dirty="0"/>
          </a:p>
        </p:txBody>
      </p:sp>
      <p:sp>
        <p:nvSpPr>
          <p:cNvPr id="16" name="Rounded Rectangular Callout 15"/>
          <p:cNvSpPr/>
          <p:nvPr/>
        </p:nvSpPr>
        <p:spPr>
          <a:xfrm>
            <a:off x="5862402" y="3585147"/>
            <a:ext cx="2748198" cy="1046545"/>
          </a:xfrm>
          <a:prstGeom prst="wedgeRoundRectCallout">
            <a:avLst>
              <a:gd name="adj1" fmla="val -58185"/>
              <a:gd name="adj2" fmla="val 1517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 move packets from source to destination; To provide internetworking</a:t>
            </a:r>
            <a:endParaRPr lang="en-US" dirty="0"/>
          </a:p>
        </p:txBody>
      </p:sp>
      <p:sp>
        <p:nvSpPr>
          <p:cNvPr id="17" name="Rounded Rectangular Callout 16"/>
          <p:cNvSpPr/>
          <p:nvPr/>
        </p:nvSpPr>
        <p:spPr>
          <a:xfrm>
            <a:off x="5892382" y="5019563"/>
            <a:ext cx="2718218" cy="1152637"/>
          </a:xfrm>
          <a:prstGeom prst="wedgeRoundRectCallout">
            <a:avLst>
              <a:gd name="adj1" fmla="val -58185"/>
              <a:gd name="adj2" fmla="val -8233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 transmit bits over a medium; To provide mechanical &amp; electrical specification</a:t>
            </a:r>
            <a:endParaRPr lang="en-US" dirty="0"/>
          </a:p>
        </p:txBody>
      </p:sp>
      <p:sp>
        <p:nvSpPr>
          <p:cNvPr id="18" name="Rounded Rectangular Callout 17"/>
          <p:cNvSpPr/>
          <p:nvPr/>
        </p:nvSpPr>
        <p:spPr>
          <a:xfrm>
            <a:off x="737016" y="4362851"/>
            <a:ext cx="2537085" cy="982387"/>
          </a:xfrm>
          <a:prstGeom prst="wedgeRoundRectCallout">
            <a:avLst>
              <a:gd name="adj1" fmla="val 58354"/>
              <a:gd name="adj2" fmla="val -4286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 organize bits into frames; To provide hop-to-hop delivery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36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5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altLang="en-US" sz="3600" dirty="0">
                <a:ea typeface="Times New Roman" charset="0"/>
                <a:cs typeface="Times New Roman" charset="0"/>
              </a:rPr>
              <a:t>TCP/IP Reference Model </a:t>
            </a:r>
            <a:br>
              <a:rPr lang="en-IN" altLang="en-US" sz="3600" dirty="0">
                <a:ea typeface="Times New Roman" charset="0"/>
                <a:cs typeface="Times New Roman" charset="0"/>
              </a:rPr>
            </a:br>
            <a:r>
              <a:rPr lang="en-IN" altLang="en-US" sz="1800" dirty="0">
                <a:ea typeface="Times New Roman" charset="0"/>
                <a:cs typeface="Times New Roman" charset="0"/>
              </a:rPr>
              <a:t>(Transmission Control Protocol/Internet Protocol)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848" indent="-342848" algn="just">
              <a:defRPr/>
            </a:pPr>
            <a:r>
              <a:rPr lang="en-IN" dirty="0"/>
              <a:t>It was originally defined as having </a:t>
            </a:r>
            <a:r>
              <a:rPr lang="en-IN" dirty="0" smtClean="0">
                <a:solidFill>
                  <a:srgbClr val="C00000"/>
                </a:solidFill>
              </a:rPr>
              <a:t>five </a:t>
            </a:r>
            <a:r>
              <a:rPr lang="en-IN" dirty="0" smtClean="0"/>
              <a:t>layers</a:t>
            </a:r>
            <a:r>
              <a:rPr lang="en-IN" dirty="0"/>
              <a:t>: </a:t>
            </a:r>
          </a:p>
          <a:p>
            <a:pPr marL="342848" indent="-342848" algn="just">
              <a:defRPr/>
            </a:pPr>
            <a:r>
              <a:rPr lang="en-IN" dirty="0" smtClean="0"/>
              <a:t>TCP/IP </a:t>
            </a:r>
            <a:r>
              <a:rPr lang="en-IN" dirty="0"/>
              <a:t>is a </a:t>
            </a:r>
            <a:r>
              <a:rPr lang="en-IN" dirty="0">
                <a:solidFill>
                  <a:srgbClr val="C00000"/>
                </a:solidFill>
              </a:rPr>
              <a:t>set of protocols </a:t>
            </a:r>
            <a:r>
              <a:rPr lang="en-IN" dirty="0"/>
              <a:t>developed to allow cooperating computers to share resources across the network.</a:t>
            </a:r>
          </a:p>
          <a:p>
            <a:pPr marL="785759" lvl="1" indent="-342848" algn="just">
              <a:buFont typeface="+mj-lt"/>
              <a:buAutoNum type="arabicPeriod"/>
              <a:defRPr/>
            </a:pPr>
            <a:r>
              <a:rPr lang="en-IN" dirty="0"/>
              <a:t>Application Layer</a:t>
            </a:r>
          </a:p>
          <a:p>
            <a:pPr marL="785759" lvl="1" indent="-342848" algn="just">
              <a:buFont typeface="+mj-lt"/>
              <a:buAutoNum type="arabicPeriod"/>
              <a:defRPr/>
            </a:pPr>
            <a:r>
              <a:rPr lang="en-IN" dirty="0"/>
              <a:t>Transport Layer</a:t>
            </a:r>
          </a:p>
          <a:p>
            <a:pPr marL="785759" lvl="1" indent="-342848" algn="just">
              <a:buFont typeface="+mj-lt"/>
              <a:buAutoNum type="arabicPeriod"/>
              <a:defRPr/>
            </a:pPr>
            <a:r>
              <a:rPr lang="en-IN" dirty="0"/>
              <a:t>Network Layer</a:t>
            </a:r>
          </a:p>
          <a:p>
            <a:pPr marL="785759" lvl="1" indent="-342848" algn="just">
              <a:buFont typeface="+mj-lt"/>
              <a:buAutoNum type="arabicPeriod"/>
              <a:defRPr/>
            </a:pPr>
            <a:r>
              <a:rPr lang="en-IN" dirty="0"/>
              <a:t>Data Link Layer</a:t>
            </a:r>
          </a:p>
          <a:p>
            <a:pPr marL="785759" lvl="1" indent="-342848" algn="just">
              <a:buFont typeface="+mj-lt"/>
              <a:buAutoNum type="arabicPeriod"/>
              <a:defRPr/>
            </a:pPr>
            <a:r>
              <a:rPr lang="en-IN" dirty="0"/>
              <a:t>Physical Network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96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Open Sans Semibold" charset="0"/>
                <a:cs typeface="Open Sans Semibold" charset="0"/>
              </a:rPr>
              <a:t>TCP/IP </a:t>
            </a:r>
            <a:r>
              <a:rPr lang="en-US" altLang="en-US" dirty="0" smtClean="0">
                <a:ea typeface="Open Sans Semibold" charset="0"/>
                <a:cs typeface="Open Sans Semibold" charset="0"/>
              </a:rPr>
              <a:t>Model Architecture</a:t>
            </a:r>
            <a:endParaRPr lang="en-US" altLang="en-US" dirty="0">
              <a:ea typeface="Open Sans Semibold" charset="0"/>
              <a:cs typeface="Open Sans Semibold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575" y="1371600"/>
            <a:ext cx="6292850" cy="483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08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Difference</a:t>
            </a:r>
            <a:endParaRPr lang="en-US" dirty="0">
              <a:latin typeface="+mj-lt"/>
            </a:endParaRPr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/>
          </p:nvPr>
        </p:nvGraphicFramePr>
        <p:xfrm>
          <a:off x="190500" y="1203960"/>
          <a:ext cx="8763000" cy="10515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610100"/>
                <a:gridCol w="4152900"/>
              </a:tblGrid>
              <a:tr h="37084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/>
                      </a:pPr>
                      <a:r>
                        <a:rPr lang="en-US" sz="2000" dirty="0" smtClean="0">
                          <a:effectLst/>
                        </a:rPr>
                        <a:t>OSI</a:t>
                      </a:r>
                    </a:p>
                    <a:p>
                      <a:pPr marL="0" indent="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/>
                      </a:pPr>
                      <a:r>
                        <a:rPr lang="en-US" sz="2000" dirty="0" smtClean="0">
                          <a:effectLst/>
                        </a:rPr>
                        <a:t>(</a:t>
                      </a:r>
                      <a:r>
                        <a:rPr lang="en-US" sz="2000" dirty="0">
                          <a:effectLst/>
                        </a:rPr>
                        <a:t>Open System Interconnection)</a:t>
                      </a:r>
                      <a:endParaRPr lang="en-US" sz="200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TCP/IP </a:t>
                      </a:r>
                      <a:endParaRPr lang="en-US" sz="2000" dirty="0" smtClean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(</a:t>
                      </a:r>
                      <a:r>
                        <a:rPr lang="en-US" sz="2000" dirty="0">
                          <a:effectLst/>
                        </a:rPr>
                        <a:t>Transmission Control Protocol/ </a:t>
                      </a:r>
                      <a:r>
                        <a:rPr lang="en-US" sz="2000" dirty="0" smtClean="0">
                          <a:effectLst/>
                        </a:rPr>
                        <a:t>Internet </a:t>
                      </a:r>
                      <a:r>
                        <a:rPr lang="en-US" sz="2000" dirty="0">
                          <a:effectLst/>
                        </a:rPr>
                        <a:t>Protocol)</a:t>
                      </a:r>
                      <a:endParaRPr lang="en-US" sz="200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190496" y="2255520"/>
          <a:ext cx="8763004" cy="10515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610100"/>
                <a:gridCol w="4152904"/>
              </a:tblGrid>
              <a:tr h="618565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/>
                      </a:pPr>
                      <a:r>
                        <a:rPr lang="en-US" sz="2000" b="0" dirty="0">
                          <a:effectLst/>
                        </a:rPr>
                        <a:t>OSI provides layer functioning and also defines functions of all the </a:t>
                      </a:r>
                      <a:r>
                        <a:rPr lang="en-US" sz="2000" b="0" dirty="0" smtClean="0">
                          <a:effectLst/>
                        </a:rPr>
                        <a:t>layers</a:t>
                      </a:r>
                      <a:endParaRPr lang="en-US" sz="2000" b="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TCP/IP model is more based on protocols and protocols are not flexible with other </a:t>
                      </a:r>
                      <a:r>
                        <a:rPr lang="en-US" sz="2000" b="0" dirty="0" smtClean="0">
                          <a:effectLst/>
                        </a:rPr>
                        <a:t>layers</a:t>
                      </a:r>
                      <a:endParaRPr lang="en-US" sz="2000" b="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90496" y="3307080"/>
          <a:ext cx="8763004" cy="10515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610100"/>
                <a:gridCol w="4152904"/>
              </a:tblGrid>
              <a:tr h="61856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In OSI model the transport layer guarantees the delivery of packets</a:t>
                      </a:r>
                      <a:endParaRPr lang="en-US" sz="2000" b="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In TCP/IP model the transport layer does not guarantees delivery of </a:t>
                      </a:r>
                      <a:r>
                        <a:rPr lang="en-US" sz="2000" b="0" dirty="0" smtClean="0">
                          <a:effectLst/>
                        </a:rPr>
                        <a:t>packets</a:t>
                      </a:r>
                      <a:endParaRPr lang="en-US" sz="2000" b="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190496" y="4358640"/>
          <a:ext cx="8763004" cy="350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610100"/>
                <a:gridCol w="4152904"/>
              </a:tblGrid>
              <a:tr h="3092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Follows horizontal approach</a:t>
                      </a:r>
                      <a:endParaRPr lang="en-US" sz="2000" b="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Follows vertical </a:t>
                      </a:r>
                      <a:r>
                        <a:rPr lang="en-US" sz="2000" b="0" dirty="0" smtClean="0">
                          <a:effectLst/>
                        </a:rPr>
                        <a:t>approach</a:t>
                      </a:r>
                      <a:endParaRPr lang="en-US" sz="2000" b="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190496" y="4709160"/>
          <a:ext cx="8763004" cy="701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610100"/>
                <a:gridCol w="4152904"/>
              </a:tblGrid>
              <a:tr h="3092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OSI model has a separate presentation layer</a:t>
                      </a:r>
                      <a:endParaRPr lang="en-US" sz="2000" b="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TCP/IP doesn’t have a separate presentation layer</a:t>
                      </a:r>
                      <a:endParaRPr lang="en-US" sz="2000" b="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190496" y="5410200"/>
          <a:ext cx="8763004" cy="701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610100"/>
                <a:gridCol w="4152904"/>
              </a:tblGrid>
              <a:tr h="3092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OSI is a general </a:t>
                      </a:r>
                      <a:r>
                        <a:rPr lang="en-US" sz="2000" b="0" dirty="0" smtClean="0">
                          <a:effectLst/>
                        </a:rPr>
                        <a:t>model</a:t>
                      </a:r>
                      <a:endParaRPr lang="en-US" sz="2000" b="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TCP/IP model cannot be used in any other </a:t>
                      </a:r>
                      <a:r>
                        <a:rPr lang="en-US" sz="2000" b="0" dirty="0" smtClean="0">
                          <a:effectLst/>
                        </a:rPr>
                        <a:t>application</a:t>
                      </a:r>
                      <a:endParaRPr lang="en-US" sz="2000" b="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99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 - </a:t>
            </a:r>
            <a:r>
              <a:rPr lang="en-US" dirty="0" err="1" smtClean="0"/>
              <a:t>Cont</a:t>
            </a:r>
            <a:r>
              <a:rPr lang="is-IS" dirty="0" smtClean="0"/>
              <a:t>…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/>
          </p:nvPr>
        </p:nvGraphicFramePr>
        <p:xfrm>
          <a:off x="190500" y="1177057"/>
          <a:ext cx="8763000" cy="10515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610100"/>
                <a:gridCol w="4152900"/>
              </a:tblGrid>
              <a:tr h="37084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/>
                      </a:pPr>
                      <a:r>
                        <a:rPr lang="en-US" sz="2000" dirty="0" smtClean="0">
                          <a:effectLst/>
                        </a:rPr>
                        <a:t>OSI</a:t>
                      </a:r>
                    </a:p>
                    <a:p>
                      <a:pPr marL="0" indent="0"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/>
                      </a:pPr>
                      <a:r>
                        <a:rPr lang="en-US" sz="2000" dirty="0" smtClean="0">
                          <a:effectLst/>
                        </a:rPr>
                        <a:t>(</a:t>
                      </a:r>
                      <a:r>
                        <a:rPr lang="en-US" sz="2000" dirty="0">
                          <a:effectLst/>
                        </a:rPr>
                        <a:t>Open System Interconnection)</a:t>
                      </a:r>
                      <a:endParaRPr lang="en-US" sz="200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TCP/IP </a:t>
                      </a:r>
                      <a:endParaRPr lang="en-US" sz="2000" dirty="0" smtClean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(</a:t>
                      </a:r>
                      <a:r>
                        <a:rPr lang="en-US" sz="2000" dirty="0">
                          <a:effectLst/>
                        </a:rPr>
                        <a:t>Transmission Control Protocol/ </a:t>
                      </a:r>
                      <a:r>
                        <a:rPr lang="en-US" sz="2000" dirty="0" smtClean="0">
                          <a:effectLst/>
                        </a:rPr>
                        <a:t>Internet Protocol)</a:t>
                      </a:r>
                      <a:endParaRPr lang="en-US" sz="200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90496" y="2228617"/>
          <a:ext cx="8763004" cy="10515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610100"/>
                <a:gridCol w="4152904"/>
              </a:tblGrid>
              <a:tr h="61856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Network layer of OSI model provide both connection oriented and connectionless </a:t>
                      </a:r>
                      <a:r>
                        <a:rPr lang="en-US" sz="2000" b="0" dirty="0" smtClean="0">
                          <a:effectLst/>
                        </a:rPr>
                        <a:t>service</a:t>
                      </a:r>
                      <a:endParaRPr lang="en-US" sz="2000" b="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The Network layer in TCP/IP model provides connectionless </a:t>
                      </a:r>
                      <a:r>
                        <a:rPr lang="en-US" sz="2000" b="0" dirty="0" smtClean="0">
                          <a:effectLst/>
                        </a:rPr>
                        <a:t>service</a:t>
                      </a:r>
                      <a:endParaRPr lang="en-US" sz="2000" b="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90496" y="3275076"/>
          <a:ext cx="8763004" cy="701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610100"/>
                <a:gridCol w="4152904"/>
              </a:tblGrid>
              <a:tr h="30928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OSI model has a problem of fitting the protocols in the model</a:t>
                      </a:r>
                      <a:endParaRPr lang="en-US" sz="2000" b="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TCP/IP model does not fit any protocol</a:t>
                      </a:r>
                      <a:endParaRPr lang="en-US" sz="2000" b="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90496" y="3962400"/>
          <a:ext cx="8763004" cy="701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610100"/>
                <a:gridCol w="4152904"/>
              </a:tblGrid>
              <a:tr h="61856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Protocols are hidden in OSI model and are easily replaced as the technology </a:t>
                      </a:r>
                      <a:r>
                        <a:rPr lang="en-US" sz="2000" b="0" dirty="0" smtClean="0">
                          <a:effectLst/>
                        </a:rPr>
                        <a:t>changes</a:t>
                      </a:r>
                      <a:endParaRPr lang="en-US" sz="2000" b="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In </a:t>
                      </a:r>
                      <a:r>
                        <a:rPr lang="en-US" sz="2000" b="0" dirty="0" smtClean="0">
                          <a:effectLst/>
                        </a:rPr>
                        <a:t>TCP/IP, </a:t>
                      </a:r>
                      <a:r>
                        <a:rPr lang="en-US" sz="2000" b="0" dirty="0">
                          <a:effectLst/>
                        </a:rPr>
                        <a:t>replacing protocol is not </a:t>
                      </a:r>
                      <a:r>
                        <a:rPr lang="en-US" sz="2000" b="0" dirty="0" smtClean="0">
                          <a:effectLst/>
                        </a:rPr>
                        <a:t>easy</a:t>
                      </a:r>
                      <a:endParaRPr lang="en-US" sz="2000" b="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190496" y="4663440"/>
          <a:ext cx="8763004" cy="10515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610100"/>
                <a:gridCol w="4152904"/>
              </a:tblGrid>
              <a:tr h="61856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OSI model defines services, interfaces and protocols very clearly and makes clear distinction between </a:t>
                      </a:r>
                      <a:r>
                        <a:rPr lang="en-US" sz="2000" b="0" dirty="0" smtClean="0">
                          <a:effectLst/>
                        </a:rPr>
                        <a:t>them</a:t>
                      </a:r>
                      <a:endParaRPr lang="en-US" sz="2000" b="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In </a:t>
                      </a:r>
                      <a:r>
                        <a:rPr lang="en-US" sz="2000" b="0" dirty="0" smtClean="0">
                          <a:effectLst/>
                        </a:rPr>
                        <a:t>TCP/IP, </a:t>
                      </a:r>
                      <a:r>
                        <a:rPr lang="en-US" sz="2000" b="0" dirty="0">
                          <a:effectLst/>
                        </a:rPr>
                        <a:t>it is not clearly separated its services, interfaces and </a:t>
                      </a:r>
                      <a:r>
                        <a:rPr lang="en-US" sz="2000" b="0" dirty="0" smtClean="0">
                          <a:effectLst/>
                        </a:rPr>
                        <a:t>protocols</a:t>
                      </a:r>
                      <a:endParaRPr lang="en-US" sz="2000" b="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90500" y="5715000"/>
          <a:ext cx="8763004" cy="350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610100"/>
                <a:gridCol w="4152904"/>
              </a:tblGrid>
              <a:tr h="3092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It has 7 layers</a:t>
                      </a:r>
                      <a:endParaRPr lang="en-US" sz="2000" b="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It has </a:t>
                      </a:r>
                      <a:r>
                        <a:rPr lang="en-US" sz="2000" b="0" dirty="0" smtClean="0">
                          <a:effectLst/>
                        </a:rPr>
                        <a:t>5 </a:t>
                      </a:r>
                      <a:r>
                        <a:rPr lang="en-US" sz="2000" b="0" dirty="0">
                          <a:effectLst/>
                        </a:rPr>
                        <a:t>layers</a:t>
                      </a:r>
                      <a:endParaRPr lang="en-US" sz="2000" b="0" dirty="0">
                        <a:effectLst/>
                        <a:latin typeface="Calibri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34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/>
              <a:t>Signals </a:t>
            </a:r>
            <a:r>
              <a:rPr lang="en-US" dirty="0"/>
              <a:t>for Conveying </a:t>
            </a:r>
            <a:r>
              <a:rPr lang="en-US" dirty="0" smtClean="0"/>
              <a:t>Information </a:t>
            </a:r>
            <a:r>
              <a:rPr lang="en-US" dirty="0" smtClean="0">
                <a:solidFill>
                  <a:srgbClr val="FF0000"/>
                </a:solidFill>
              </a:rPr>
              <a:t>(Analog and Digital Signal)</a:t>
            </a:r>
          </a:p>
          <a:p>
            <a:pPr algn="just"/>
            <a:r>
              <a:rPr lang="en-US" dirty="0" smtClean="0"/>
              <a:t>Analog </a:t>
            </a:r>
            <a:r>
              <a:rPr lang="en-US" dirty="0"/>
              <a:t>and Digital Data </a:t>
            </a:r>
            <a:r>
              <a:rPr lang="en-US" dirty="0" smtClean="0"/>
              <a:t>Transmission </a:t>
            </a:r>
            <a:r>
              <a:rPr lang="en-US" dirty="0" smtClean="0">
                <a:solidFill>
                  <a:srgbClr val="FF0000"/>
                </a:solidFill>
              </a:rPr>
              <a:t>(Continue, Discrete)</a:t>
            </a:r>
          </a:p>
          <a:p>
            <a:pPr algn="just"/>
            <a:r>
              <a:rPr lang="en-US" dirty="0" smtClean="0"/>
              <a:t>Channel Capacity </a:t>
            </a:r>
            <a:r>
              <a:rPr lang="en-US" dirty="0" smtClean="0">
                <a:solidFill>
                  <a:srgbClr val="FF0000"/>
                </a:solidFill>
              </a:rPr>
              <a:t>(Bandwidth, Data Rate, Noise, Error Rate)</a:t>
            </a:r>
          </a:p>
          <a:p>
            <a:pPr algn="just"/>
            <a:r>
              <a:rPr lang="en-US" dirty="0" smtClean="0"/>
              <a:t>Transmission Media </a:t>
            </a:r>
            <a:r>
              <a:rPr lang="en-US" dirty="0" smtClean="0">
                <a:solidFill>
                  <a:srgbClr val="FF0000"/>
                </a:solidFill>
              </a:rPr>
              <a:t>(Cables)</a:t>
            </a:r>
          </a:p>
          <a:p>
            <a:r>
              <a:rPr lang="en-US" dirty="0" smtClean="0"/>
              <a:t>LANs, MANs, and WANs</a:t>
            </a:r>
          </a:p>
          <a:p>
            <a:r>
              <a:rPr lang="en-US" dirty="0" smtClean="0"/>
              <a:t>Switching Techniques </a:t>
            </a:r>
            <a:r>
              <a:rPr lang="en-US" dirty="0" smtClean="0">
                <a:solidFill>
                  <a:srgbClr val="FF0000"/>
                </a:solidFill>
              </a:rPr>
              <a:t>(Circuit and Packet Switching)</a:t>
            </a:r>
          </a:p>
          <a:p>
            <a:r>
              <a:rPr lang="en-US" dirty="0" smtClean="0"/>
              <a:t>The OSI Model </a:t>
            </a:r>
            <a:r>
              <a:rPr lang="en-US" dirty="0" smtClean="0">
                <a:solidFill>
                  <a:srgbClr val="FF0000"/>
                </a:solidFill>
              </a:rPr>
              <a:t>(Seven Layers)</a:t>
            </a:r>
          </a:p>
          <a:p>
            <a:r>
              <a:rPr lang="en-US" dirty="0"/>
              <a:t>The TCP/IP Protocol Architecture </a:t>
            </a:r>
            <a:r>
              <a:rPr lang="en-US" dirty="0" smtClean="0">
                <a:solidFill>
                  <a:srgbClr val="FF0000"/>
                </a:solidFill>
              </a:rPr>
              <a:t>(Protocols)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47610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Thank You</a:t>
            </a:r>
            <a:endParaRPr lang="en-US" dirty="0">
              <a:latin typeface="+mj-lt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75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Different names of mobile computing:</a:t>
            </a:r>
          </a:p>
          <a:p>
            <a:pPr lvl="1"/>
            <a:r>
              <a:rPr lang="en-US" dirty="0"/>
              <a:t>VHE – Virtual Home Environment</a:t>
            </a:r>
          </a:p>
          <a:p>
            <a:pPr lvl="1"/>
            <a:r>
              <a:rPr lang="en-US" dirty="0"/>
              <a:t> Anywhere, anytime information </a:t>
            </a:r>
          </a:p>
          <a:p>
            <a:pPr lvl="1"/>
            <a:r>
              <a:rPr lang="en-US" dirty="0"/>
              <a:t> Nomadic computing </a:t>
            </a:r>
          </a:p>
          <a:p>
            <a:pPr lvl="1"/>
            <a:r>
              <a:rPr lang="en-US" dirty="0"/>
              <a:t> Pervasive computing </a:t>
            </a:r>
          </a:p>
          <a:p>
            <a:pPr lvl="1"/>
            <a:r>
              <a:rPr lang="en-US" dirty="0"/>
              <a:t> Ubiquitous computing </a:t>
            </a:r>
          </a:p>
          <a:p>
            <a:pPr lvl="1"/>
            <a:r>
              <a:rPr lang="en-US" dirty="0"/>
              <a:t> Global service portability</a:t>
            </a:r>
          </a:p>
          <a:p>
            <a:pPr lvl="1"/>
            <a:r>
              <a:rPr lang="en-US" dirty="0"/>
              <a:t> Wearable computers</a:t>
            </a:r>
          </a:p>
          <a:p>
            <a:pPr lvl="1"/>
            <a:r>
              <a:rPr lang="en-US" dirty="0"/>
              <a:t> Context aware </a:t>
            </a:r>
            <a:r>
              <a:rPr lang="en-US" dirty="0" smtClean="0"/>
              <a:t>computing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Attribute of Mobility</a:t>
            </a:r>
          </a:p>
          <a:p>
            <a:pPr lvl="1"/>
            <a:r>
              <a:rPr lang="en-US" dirty="0"/>
              <a:t>Network Mobility</a:t>
            </a:r>
          </a:p>
          <a:p>
            <a:pPr lvl="1"/>
            <a:r>
              <a:rPr lang="en-US" dirty="0"/>
              <a:t>Bearer Mobility</a:t>
            </a:r>
          </a:p>
          <a:p>
            <a:pPr lvl="1"/>
            <a:r>
              <a:rPr lang="en-US" dirty="0"/>
              <a:t>Device Mobility</a:t>
            </a:r>
          </a:p>
          <a:p>
            <a:pPr lvl="1"/>
            <a:r>
              <a:rPr lang="en-US" dirty="0"/>
              <a:t>Session Mobility</a:t>
            </a:r>
          </a:p>
          <a:p>
            <a:pPr lvl="1"/>
            <a:r>
              <a:rPr lang="en-US" dirty="0"/>
              <a:t>Service Mobility</a:t>
            </a:r>
          </a:p>
          <a:p>
            <a:pPr lvl="1"/>
            <a:r>
              <a:rPr lang="en-US" dirty="0"/>
              <a:t>Host Mobility</a:t>
            </a:r>
          </a:p>
          <a:p>
            <a:pPr lvl="1"/>
            <a:r>
              <a:rPr lang="en-US" dirty="0"/>
              <a:t>User Mobility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492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 of Mobile Computing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Limitations of the wireless network</a:t>
            </a:r>
          </a:p>
          <a:p>
            <a:pPr lvl="1"/>
            <a:r>
              <a:rPr lang="en-US" dirty="0" smtClean="0"/>
              <a:t>Heterogeneity </a:t>
            </a:r>
            <a:r>
              <a:rPr lang="en-US" dirty="0"/>
              <a:t>of fragmented networks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requent </a:t>
            </a:r>
            <a:r>
              <a:rPr lang="en-US" dirty="0"/>
              <a:t>disconnections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imited </a:t>
            </a:r>
            <a:r>
              <a:rPr lang="en-US" dirty="0"/>
              <a:t>communication bandwidth </a:t>
            </a:r>
          </a:p>
          <a:p>
            <a:r>
              <a:rPr lang="en-US" dirty="0"/>
              <a:t> Limitations imposed by mobility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ack </a:t>
            </a:r>
            <a:r>
              <a:rPr lang="en-US" dirty="0"/>
              <a:t>of mobility awareness by system / applications 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oute </a:t>
            </a:r>
            <a:r>
              <a:rPr lang="en-US" dirty="0"/>
              <a:t>breakages</a:t>
            </a:r>
          </a:p>
          <a:p>
            <a:r>
              <a:rPr lang="en-US" dirty="0"/>
              <a:t> Limitations of the mobile computer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Short </a:t>
            </a:r>
            <a:r>
              <a:rPr lang="en-US" dirty="0"/>
              <a:t>battery lifetime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Limited </a:t>
            </a:r>
            <a:r>
              <a:rPr lang="en-US" dirty="0"/>
              <a:t>capacities (memory, processing speed, etc.)</a:t>
            </a:r>
          </a:p>
        </p:txBody>
      </p:sp>
    </p:spTree>
    <p:extLst>
      <p:ext uri="{BB962C8B-B14F-4D97-AF65-F5344CB8AC3E}">
        <p14:creationId xmlns:p14="http://schemas.microsoft.com/office/powerpoint/2010/main" val="116124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Wireless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Wireless communication involves the transmission of information over a distance without the help of wires, cables or any other forms of electrical conductors.</a:t>
            </a:r>
          </a:p>
          <a:p>
            <a:pPr algn="just"/>
            <a:r>
              <a:rPr lang="en-US" dirty="0" smtClean="0"/>
              <a:t>It is </a:t>
            </a:r>
            <a:r>
              <a:rPr lang="en-US" dirty="0"/>
              <a:t>a broad term that incorporates all procedures and forms of connecting and communicating between two or more devices using a wireless signal through wireless communication technologies and devices.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7200" y="3929303"/>
            <a:ext cx="4343400" cy="247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8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Wireless Communication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Cont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dirty="0"/>
              <a:t>The transmitted distance can be anywhere between a few meters (for example, a television's remote control) and thousands of kilometers (for example, radio communication).</a:t>
            </a:r>
          </a:p>
          <a:p>
            <a:pPr algn="just"/>
            <a:r>
              <a:rPr lang="en-US" dirty="0"/>
              <a:t>Wireless communication can be used for cellular telephony, wireless access to the internet, wireless home networking, and so on.</a:t>
            </a:r>
          </a:p>
          <a:p>
            <a:pPr algn="just"/>
            <a:r>
              <a:rPr lang="en-US" dirty="0"/>
              <a:t>E</a:t>
            </a:r>
            <a:r>
              <a:rPr lang="en-US" dirty="0" smtClean="0"/>
              <a:t>xamples </a:t>
            </a:r>
            <a:r>
              <a:rPr lang="en-US" dirty="0"/>
              <a:t>of applications of </a:t>
            </a:r>
            <a:r>
              <a:rPr lang="en-US" dirty="0" smtClean="0"/>
              <a:t>wireless </a:t>
            </a:r>
            <a:r>
              <a:rPr lang="en-US" dirty="0"/>
              <a:t>technology include </a:t>
            </a:r>
            <a:endParaRPr lang="en-US" dirty="0" smtClean="0"/>
          </a:p>
          <a:p>
            <a:pPr lvl="1" algn="just"/>
            <a:r>
              <a:rPr lang="en-US" dirty="0" smtClean="0"/>
              <a:t>GPS Units</a:t>
            </a:r>
          </a:p>
          <a:p>
            <a:pPr lvl="1" algn="just"/>
            <a:r>
              <a:rPr lang="en-US" dirty="0" smtClean="0"/>
              <a:t>Garage Door Openers</a:t>
            </a:r>
          </a:p>
          <a:p>
            <a:pPr lvl="1" algn="just"/>
            <a:r>
              <a:rPr lang="en-US" dirty="0" smtClean="0"/>
              <a:t>Wireless keyboard-mouse</a:t>
            </a:r>
          </a:p>
          <a:p>
            <a:pPr lvl="1" algn="just"/>
            <a:r>
              <a:rPr lang="en-US" dirty="0"/>
              <a:t>H</a:t>
            </a:r>
            <a:r>
              <a:rPr lang="en-US" dirty="0" smtClean="0"/>
              <a:t>eadsets</a:t>
            </a:r>
          </a:p>
          <a:p>
            <a:pPr lvl="1" algn="just"/>
            <a:r>
              <a:rPr lang="en-US" dirty="0" smtClean="0"/>
              <a:t>Radio Receivers</a:t>
            </a:r>
          </a:p>
          <a:p>
            <a:pPr lvl="1" algn="just"/>
            <a:r>
              <a:rPr lang="en-US" dirty="0" smtClean="0"/>
              <a:t>Satellite Television</a:t>
            </a:r>
          </a:p>
          <a:p>
            <a:pPr lvl="1" algn="just"/>
            <a:r>
              <a:rPr lang="en-US" dirty="0" smtClean="0"/>
              <a:t>Broadcast Television</a:t>
            </a:r>
          </a:p>
          <a:p>
            <a:pPr lvl="1" algn="just"/>
            <a:r>
              <a:rPr lang="en-US" dirty="0" smtClean="0"/>
              <a:t>Cordless Telephones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985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 effectiveness</a:t>
            </a:r>
          </a:p>
          <a:p>
            <a:r>
              <a:rPr lang="en-US" dirty="0" smtClean="0"/>
              <a:t>Flexibility</a:t>
            </a:r>
          </a:p>
          <a:p>
            <a:r>
              <a:rPr lang="en-US" dirty="0" smtClean="0"/>
              <a:t>Convenience</a:t>
            </a:r>
          </a:p>
          <a:p>
            <a:r>
              <a:rPr lang="en-US" dirty="0" smtClean="0"/>
              <a:t>Speed</a:t>
            </a:r>
          </a:p>
          <a:p>
            <a:r>
              <a:rPr lang="en-US" dirty="0" smtClean="0"/>
              <a:t>Accessibility</a:t>
            </a:r>
          </a:p>
          <a:p>
            <a:r>
              <a:rPr lang="en-US" dirty="0"/>
              <a:t>Constant </a:t>
            </a:r>
            <a:r>
              <a:rPr lang="en-US" dirty="0" smtClean="0"/>
              <a:t>Connectivity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059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18868</TotalTime>
  <Words>2119</Words>
  <Application>Microsoft Macintosh PowerPoint</Application>
  <PresentationFormat>On-screen Show (4:3)</PresentationFormat>
  <Paragraphs>442</Paragraphs>
  <Slides>48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0" baseType="lpstr">
      <vt:lpstr>Arial</vt:lpstr>
      <vt:lpstr>Calibri</vt:lpstr>
      <vt:lpstr>FontAwesome</vt:lpstr>
      <vt:lpstr>Mangal</vt:lpstr>
      <vt:lpstr>ＭＳ Ｐゴシック</vt:lpstr>
      <vt:lpstr>Open Sans</vt:lpstr>
      <vt:lpstr>Open Sans Extrabold</vt:lpstr>
      <vt:lpstr>Open Sans Semibold</vt:lpstr>
      <vt:lpstr>Times New Roman</vt:lpstr>
      <vt:lpstr>Wingdings</vt:lpstr>
      <vt:lpstr>ZapfDingbatsITC</vt:lpstr>
      <vt:lpstr>Office Theme</vt:lpstr>
      <vt:lpstr>Unit – 1: Introduction</vt:lpstr>
      <vt:lpstr>Outline</vt:lpstr>
      <vt:lpstr>Introduction</vt:lpstr>
      <vt:lpstr>Introduction – Cont…</vt:lpstr>
      <vt:lpstr>Mobile Computing</vt:lpstr>
      <vt:lpstr>Limitation of Mobile Computing</vt:lpstr>
      <vt:lpstr>Wireless Communication</vt:lpstr>
      <vt:lpstr>Wireless Communication – Cont…</vt:lpstr>
      <vt:lpstr>Advantages</vt:lpstr>
      <vt:lpstr>Application &amp; Services</vt:lpstr>
      <vt:lpstr>Transmission Media</vt:lpstr>
      <vt:lpstr>Guided Media </vt:lpstr>
      <vt:lpstr>Twisted Pair Cable</vt:lpstr>
      <vt:lpstr>Coaxial Cable </vt:lpstr>
      <vt:lpstr>Fiber Optic Cable</vt:lpstr>
      <vt:lpstr>Unguided Media</vt:lpstr>
      <vt:lpstr>Radio wave</vt:lpstr>
      <vt:lpstr>Microwave</vt:lpstr>
      <vt:lpstr>Infrared wave</vt:lpstr>
      <vt:lpstr>Communication Network</vt:lpstr>
      <vt:lpstr>Local Area Network</vt:lpstr>
      <vt:lpstr>Metropolitan Area Network</vt:lpstr>
      <vt:lpstr>Wide Area Network</vt:lpstr>
      <vt:lpstr>Types of Computer Networks</vt:lpstr>
      <vt:lpstr>Switching</vt:lpstr>
      <vt:lpstr>Circuit Switched Network</vt:lpstr>
      <vt:lpstr>Packet Switched Network</vt:lpstr>
      <vt:lpstr>Differences</vt:lpstr>
      <vt:lpstr>Switching Network</vt:lpstr>
      <vt:lpstr>Protocol Layers</vt:lpstr>
      <vt:lpstr>What is Protocol?</vt:lpstr>
      <vt:lpstr>Protocols Layers</vt:lpstr>
      <vt:lpstr>Example – Air Plane Travel</vt:lpstr>
      <vt:lpstr>How OSI Layer Works?</vt:lpstr>
      <vt:lpstr>Physical Layer</vt:lpstr>
      <vt:lpstr>Data Link Layer</vt:lpstr>
      <vt:lpstr>Network Layer</vt:lpstr>
      <vt:lpstr>Transport Layer</vt:lpstr>
      <vt:lpstr>Session Layer</vt:lpstr>
      <vt:lpstr>Presentation Layer</vt:lpstr>
      <vt:lpstr>Application Layer</vt:lpstr>
      <vt:lpstr>Summary – OSI Layer</vt:lpstr>
      <vt:lpstr>TCP/IP Reference Model  (Transmission Control Protocol/Internet Protocol)</vt:lpstr>
      <vt:lpstr>TCP/IP Model Architecture</vt:lpstr>
      <vt:lpstr>Difference</vt:lpstr>
      <vt:lpstr>Difference - Cont…</vt:lpstr>
      <vt:lpstr>Summary</vt:lpstr>
      <vt:lpstr>Thank You</vt:lpstr>
    </vt:vector>
  </TitlesOfParts>
  <Company>Darshan Institute of Engg. &amp; Tech.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W5 of Computer Engineering (Why, What, When, Where, How)</dc:title>
  <dc:creator>Darshan Institute of Engg. &amp; Tech.</dc:creator>
  <cp:lastModifiedBy>Maulik Trivedi</cp:lastModifiedBy>
  <cp:revision>1430</cp:revision>
  <dcterms:created xsi:type="dcterms:W3CDTF">2013-05-17T03:00:03Z</dcterms:created>
  <dcterms:modified xsi:type="dcterms:W3CDTF">2017-07-17T17:06:35Z</dcterms:modified>
</cp:coreProperties>
</file>